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2" r:id="rId4"/>
    <p:sldId id="258" r:id="rId5"/>
    <p:sldId id="273" r:id="rId6"/>
    <p:sldId id="259" r:id="rId7"/>
    <p:sldId id="260" r:id="rId8"/>
    <p:sldId id="261" r:id="rId9"/>
    <p:sldId id="262" r:id="rId10"/>
    <p:sldId id="263" r:id="rId11"/>
    <p:sldId id="264" r:id="rId12"/>
    <p:sldId id="265" r:id="rId13"/>
    <p:sldId id="267" r:id="rId14"/>
    <p:sldId id="266" r:id="rId15"/>
    <p:sldId id="269" r:id="rId16"/>
    <p:sldId id="270" r:id="rId17"/>
    <p:sldId id="268" r:id="rId18"/>
    <p:sldId id="271"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p:restoredTop sz="94590"/>
  </p:normalViewPr>
  <p:slideViewPr>
    <p:cSldViewPr snapToGrid="0" snapToObjects="1">
      <p:cViewPr>
        <p:scale>
          <a:sx n="117" d="100"/>
          <a:sy n="117" d="100"/>
        </p:scale>
        <p:origin x="1160" y="8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Arial" charset="0"/>
                <a:ea typeface="Arial" charset="0"/>
                <a:cs typeface="Arial" charset="0"/>
              </a:defRPr>
            </a:lvl1pPr>
          </a:lstStyle>
          <a:p>
            <a:r>
              <a:rPr lang="en-CA"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CA" smtClean="0"/>
              <a:t>Click to edit Master subtitle style</a:t>
            </a:r>
            <a:endParaRPr lang="en-US"/>
          </a:p>
        </p:txBody>
      </p:sp>
      <p:sp>
        <p:nvSpPr>
          <p:cNvPr id="4" name="Date Placeholder 3"/>
          <p:cNvSpPr>
            <a:spLocks noGrp="1"/>
          </p:cNvSpPr>
          <p:nvPr>
            <p:ph type="dt" sz="half" idx="10"/>
          </p:nvPr>
        </p:nvSpPr>
        <p:spPr/>
        <p:txBody>
          <a:bodyPr/>
          <a:lstStyle/>
          <a:p>
            <a:fld id="{A72DA993-D7A5-6C49-9D5D-9F22972C815D}" type="datetimeFigureOut">
              <a:rPr lang="en-US" smtClean="0"/>
              <a:t>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85000-58E8-3A40-947E-6D845A0AA38A}" type="slidenum">
              <a:rPr lang="en-US" smtClean="0"/>
              <a:t>‹#›</a:t>
            </a:fld>
            <a:endParaRPr lang="en-US"/>
          </a:p>
        </p:txBody>
      </p:sp>
    </p:spTree>
    <p:extLst>
      <p:ext uri="{BB962C8B-B14F-4D97-AF65-F5344CB8AC3E}">
        <p14:creationId xmlns:p14="http://schemas.microsoft.com/office/powerpoint/2010/main" val="20269705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A72DA993-D7A5-6C49-9D5D-9F22972C815D}" type="datetimeFigureOut">
              <a:rPr lang="en-US" smtClean="0"/>
              <a:t>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85000-58E8-3A40-947E-6D845A0AA38A}" type="slidenum">
              <a:rPr lang="en-US" smtClean="0"/>
              <a:t>‹#›</a:t>
            </a:fld>
            <a:endParaRPr lang="en-US"/>
          </a:p>
        </p:txBody>
      </p:sp>
    </p:spTree>
    <p:extLst>
      <p:ext uri="{BB962C8B-B14F-4D97-AF65-F5344CB8AC3E}">
        <p14:creationId xmlns:p14="http://schemas.microsoft.com/office/powerpoint/2010/main" val="1285739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CA"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A72DA993-D7A5-6C49-9D5D-9F22972C815D}" type="datetimeFigureOut">
              <a:rPr lang="en-US" smtClean="0"/>
              <a:t>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85000-58E8-3A40-947E-6D845A0AA38A}" type="slidenum">
              <a:rPr lang="en-US" smtClean="0"/>
              <a:t>‹#›</a:t>
            </a:fld>
            <a:endParaRPr lang="en-US"/>
          </a:p>
        </p:txBody>
      </p:sp>
    </p:spTree>
    <p:extLst>
      <p:ext uri="{BB962C8B-B14F-4D97-AF65-F5344CB8AC3E}">
        <p14:creationId xmlns:p14="http://schemas.microsoft.com/office/powerpoint/2010/main" val="1438042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A72DA993-D7A5-6C49-9D5D-9F22972C815D}" type="datetimeFigureOut">
              <a:rPr lang="en-US" smtClean="0"/>
              <a:t>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85000-58E8-3A40-947E-6D845A0AA38A}" type="slidenum">
              <a:rPr lang="en-US" smtClean="0"/>
              <a:t>‹#›</a:t>
            </a:fld>
            <a:endParaRPr lang="en-US"/>
          </a:p>
        </p:txBody>
      </p:sp>
    </p:spTree>
    <p:extLst>
      <p:ext uri="{BB962C8B-B14F-4D97-AF65-F5344CB8AC3E}">
        <p14:creationId xmlns:p14="http://schemas.microsoft.com/office/powerpoint/2010/main" val="664944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CA"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A72DA993-D7A5-6C49-9D5D-9F22972C815D}" type="datetimeFigureOut">
              <a:rPr lang="en-US" smtClean="0"/>
              <a:t>1/2/16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85000-58E8-3A40-947E-6D845A0AA38A}" type="slidenum">
              <a:rPr lang="en-US" smtClean="0"/>
              <a:t>‹#›</a:t>
            </a:fld>
            <a:endParaRPr lang="en-US"/>
          </a:p>
        </p:txBody>
      </p:sp>
    </p:spTree>
    <p:extLst>
      <p:ext uri="{BB962C8B-B14F-4D97-AF65-F5344CB8AC3E}">
        <p14:creationId xmlns:p14="http://schemas.microsoft.com/office/powerpoint/2010/main" val="212085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Date Placeholder 4"/>
          <p:cNvSpPr>
            <a:spLocks noGrp="1"/>
          </p:cNvSpPr>
          <p:nvPr>
            <p:ph type="dt" sz="half" idx="10"/>
          </p:nvPr>
        </p:nvSpPr>
        <p:spPr/>
        <p:txBody>
          <a:bodyPr/>
          <a:lstStyle/>
          <a:p>
            <a:fld id="{A72DA993-D7A5-6C49-9D5D-9F22972C815D}" type="datetimeFigureOut">
              <a:rPr lang="en-US" smtClean="0"/>
              <a:t>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85000-58E8-3A40-947E-6D845A0AA38A}" type="slidenum">
              <a:rPr lang="en-US" smtClean="0"/>
              <a:t>‹#›</a:t>
            </a:fld>
            <a:endParaRPr lang="en-US"/>
          </a:p>
        </p:txBody>
      </p:sp>
    </p:spTree>
    <p:extLst>
      <p:ext uri="{BB962C8B-B14F-4D97-AF65-F5344CB8AC3E}">
        <p14:creationId xmlns:p14="http://schemas.microsoft.com/office/powerpoint/2010/main" val="1846216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CA"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A72DA993-D7A5-6C49-9D5D-9F22972C815D}" type="datetimeFigureOut">
              <a:rPr lang="en-US" smtClean="0"/>
              <a:t>1/2/16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85000-58E8-3A40-947E-6D845A0AA38A}" type="slidenum">
              <a:rPr lang="en-US" smtClean="0"/>
              <a:t>‹#›</a:t>
            </a:fld>
            <a:endParaRPr lang="en-US"/>
          </a:p>
        </p:txBody>
      </p:sp>
    </p:spTree>
    <p:extLst>
      <p:ext uri="{BB962C8B-B14F-4D97-AF65-F5344CB8AC3E}">
        <p14:creationId xmlns:p14="http://schemas.microsoft.com/office/powerpoint/2010/main" val="367348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A72DA993-D7A5-6C49-9D5D-9F22972C815D}" type="datetimeFigureOut">
              <a:rPr lang="en-US" smtClean="0"/>
              <a:t>1/2/16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85000-58E8-3A40-947E-6D845A0AA38A}" type="slidenum">
              <a:rPr lang="en-US" smtClean="0"/>
              <a:t>‹#›</a:t>
            </a:fld>
            <a:endParaRPr lang="en-US"/>
          </a:p>
        </p:txBody>
      </p:sp>
    </p:spTree>
    <p:extLst>
      <p:ext uri="{BB962C8B-B14F-4D97-AF65-F5344CB8AC3E}">
        <p14:creationId xmlns:p14="http://schemas.microsoft.com/office/powerpoint/2010/main" val="14132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2DA993-D7A5-6C49-9D5D-9F22972C815D}" type="datetimeFigureOut">
              <a:rPr lang="en-US" smtClean="0"/>
              <a:t>1/2/16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85000-58E8-3A40-947E-6D845A0AA38A}" type="slidenum">
              <a:rPr lang="en-US" smtClean="0"/>
              <a:t>‹#›</a:t>
            </a:fld>
            <a:endParaRPr lang="en-US"/>
          </a:p>
        </p:txBody>
      </p:sp>
    </p:spTree>
    <p:extLst>
      <p:ext uri="{BB962C8B-B14F-4D97-AF65-F5344CB8AC3E}">
        <p14:creationId xmlns:p14="http://schemas.microsoft.com/office/powerpoint/2010/main" val="1303104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CA"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A72DA993-D7A5-6C49-9D5D-9F22972C815D}" type="datetimeFigureOut">
              <a:rPr lang="en-US" smtClean="0"/>
              <a:t>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85000-58E8-3A40-947E-6D845A0AA38A}" type="slidenum">
              <a:rPr lang="en-US" smtClean="0"/>
              <a:t>‹#›</a:t>
            </a:fld>
            <a:endParaRPr lang="en-US"/>
          </a:p>
        </p:txBody>
      </p:sp>
    </p:spTree>
    <p:extLst>
      <p:ext uri="{BB962C8B-B14F-4D97-AF65-F5344CB8AC3E}">
        <p14:creationId xmlns:p14="http://schemas.microsoft.com/office/powerpoint/2010/main" val="1239166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CA"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A72DA993-D7A5-6C49-9D5D-9F22972C815D}" type="datetimeFigureOut">
              <a:rPr lang="en-US" smtClean="0"/>
              <a:t>1/2/16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85000-58E8-3A40-947E-6D845A0AA38A}" type="slidenum">
              <a:rPr lang="en-US" smtClean="0"/>
              <a:t>‹#›</a:t>
            </a:fld>
            <a:endParaRPr lang="en-US"/>
          </a:p>
        </p:txBody>
      </p:sp>
    </p:spTree>
    <p:extLst>
      <p:ext uri="{BB962C8B-B14F-4D97-AF65-F5344CB8AC3E}">
        <p14:creationId xmlns:p14="http://schemas.microsoft.com/office/powerpoint/2010/main" val="3770073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CA"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2DA993-D7A5-6C49-9D5D-9F22972C815D}" type="datetimeFigureOut">
              <a:rPr lang="en-US" smtClean="0"/>
              <a:t>1/2/16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185000-58E8-3A40-947E-6D845A0AA38A}" type="slidenum">
              <a:rPr lang="en-US" smtClean="0"/>
              <a:t>‹#›</a:t>
            </a:fld>
            <a:endParaRPr lang="en-US"/>
          </a:p>
        </p:txBody>
      </p:sp>
    </p:spTree>
    <p:extLst>
      <p:ext uri="{BB962C8B-B14F-4D97-AF65-F5344CB8AC3E}">
        <p14:creationId xmlns:p14="http://schemas.microsoft.com/office/powerpoint/2010/main" val="9089711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michaelsonne@gmail.com" TargetMode="External"/><Relationship Id="rId3" Type="http://schemas.openxmlformats.org/officeDocument/2006/relationships/hyperlink" Target="http://www.mikesonne.ca/"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 Id="rId3" Type="http://schemas.openxmlformats.org/officeDocument/2006/relationships/image" Target="../media/image2.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google.com/spreadsheets/d/1PU3u3sJpr_jv70VAJIlyXnvOh4pq56l7eXuo70Py81Y/edit#gid=2140502771" TargetMode="External"/><Relationship Id="rId3" Type="http://schemas.openxmlformats.org/officeDocument/2006/relationships/hyperlink" Target="https://drive.google.com/a/leadergonomics.com/file/d/0B2B5-XR_3Jvcamw0aVY0U1d6czA/view?usp=shar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michaelsonne@gmail.com" TargetMode="External"/><Relationship Id="rId3" Type="http://schemas.openxmlformats.org/officeDocument/2006/relationships/hyperlink" Target="http://www.mikesonne.ca/"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aseballheatmaps.com/pitch-fx-downloa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emf"/><Relationship Id="rId3"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ln>
            <a:noFill/>
          </a:ln>
        </p:spPr>
        <p:txBody>
          <a:bodyPr/>
          <a:lstStyle/>
          <a:p>
            <a:r>
              <a:rPr lang="en-US" dirty="0" smtClean="0"/>
              <a:t>The “stuff” calculation</a:t>
            </a:r>
            <a:br>
              <a:rPr lang="en-US" dirty="0" smtClean="0"/>
            </a:br>
            <a:r>
              <a:rPr lang="en-US" sz="4400" dirty="0" smtClean="0"/>
              <a:t>Development and Utility</a:t>
            </a:r>
            <a:endParaRPr lang="en-US" dirty="0"/>
          </a:p>
        </p:txBody>
      </p:sp>
      <p:sp>
        <p:nvSpPr>
          <p:cNvPr id="3" name="Subtitle 2"/>
          <p:cNvSpPr>
            <a:spLocks noGrp="1"/>
          </p:cNvSpPr>
          <p:nvPr>
            <p:ph type="subTitle" idx="1"/>
          </p:nvPr>
        </p:nvSpPr>
        <p:spPr>
          <a:xfrm>
            <a:off x="1524000" y="3602037"/>
            <a:ext cx="9144000" cy="2409295"/>
          </a:xfrm>
        </p:spPr>
        <p:txBody>
          <a:bodyPr>
            <a:normAutofit fontScale="77500" lnSpcReduction="20000"/>
          </a:bodyPr>
          <a:lstStyle/>
          <a:p>
            <a:r>
              <a:rPr lang="en-US" sz="3600" dirty="0" smtClean="0">
                <a:solidFill>
                  <a:schemeClr val="bg1">
                    <a:lumMod val="50000"/>
                  </a:schemeClr>
                </a:solidFill>
              </a:rPr>
              <a:t>Prepared for the </a:t>
            </a:r>
            <a:r>
              <a:rPr lang="en-US" sz="3600" dirty="0" err="1" smtClean="0">
                <a:solidFill>
                  <a:schemeClr val="bg1">
                    <a:lumMod val="50000"/>
                  </a:schemeClr>
                </a:solidFill>
              </a:rPr>
              <a:t>tru</a:t>
            </a:r>
            <a:r>
              <a:rPr lang="en-US" sz="3600" dirty="0" smtClean="0">
                <a:solidFill>
                  <a:schemeClr val="bg1">
                    <a:lumMod val="50000"/>
                  </a:schemeClr>
                </a:solidFill>
              </a:rPr>
              <a:t>-media MLB </a:t>
            </a:r>
            <a:r>
              <a:rPr lang="en-US" sz="3600" dirty="0" err="1" smtClean="0">
                <a:solidFill>
                  <a:schemeClr val="bg1">
                    <a:lumMod val="50000"/>
                  </a:schemeClr>
                </a:solidFill>
              </a:rPr>
              <a:t>hackathon</a:t>
            </a:r>
            <a:endParaRPr lang="en-US" sz="3600" dirty="0" smtClean="0">
              <a:solidFill>
                <a:schemeClr val="bg1">
                  <a:lumMod val="50000"/>
                </a:schemeClr>
              </a:solidFill>
            </a:endParaRPr>
          </a:p>
          <a:p>
            <a:endParaRPr lang="en-US" dirty="0"/>
          </a:p>
          <a:p>
            <a:r>
              <a:rPr lang="en-US" dirty="0" smtClean="0">
                <a:solidFill>
                  <a:schemeClr val="bg1">
                    <a:lumMod val="50000"/>
                  </a:schemeClr>
                </a:solidFill>
              </a:rPr>
              <a:t>Mike Sonne</a:t>
            </a:r>
          </a:p>
          <a:p>
            <a:r>
              <a:rPr lang="en-US" dirty="0" smtClean="0">
                <a:solidFill>
                  <a:schemeClr val="bg1">
                    <a:lumMod val="50000"/>
                  </a:schemeClr>
                </a:solidFill>
                <a:hlinkClick r:id="rId2"/>
              </a:rPr>
              <a:t>michaelsonne@gmail.com</a:t>
            </a:r>
            <a:endParaRPr lang="en-US" dirty="0" smtClean="0">
              <a:solidFill>
                <a:schemeClr val="bg1">
                  <a:lumMod val="50000"/>
                </a:schemeClr>
              </a:solidFill>
            </a:endParaRPr>
          </a:p>
          <a:p>
            <a:r>
              <a:rPr lang="en-US" dirty="0" smtClean="0">
                <a:solidFill>
                  <a:schemeClr val="bg1">
                    <a:lumMod val="50000"/>
                  </a:schemeClr>
                </a:solidFill>
              </a:rPr>
              <a:t>519-996-3746</a:t>
            </a:r>
          </a:p>
          <a:p>
            <a:r>
              <a:rPr lang="en-US" dirty="0" smtClean="0">
                <a:solidFill>
                  <a:schemeClr val="bg1">
                    <a:lumMod val="50000"/>
                  </a:schemeClr>
                </a:solidFill>
                <a:hlinkClick r:id="rId3"/>
              </a:rPr>
              <a:t>www.mikesonne.ca</a:t>
            </a:r>
            <a:endParaRPr lang="en-US" dirty="0" smtClean="0">
              <a:solidFill>
                <a:schemeClr val="bg1">
                  <a:lumMod val="50000"/>
                </a:schemeClr>
              </a:solidFill>
            </a:endParaRPr>
          </a:p>
          <a:p>
            <a:r>
              <a:rPr lang="en-US" dirty="0" smtClean="0">
                <a:solidFill>
                  <a:schemeClr val="bg1">
                    <a:lumMod val="50000"/>
                  </a:schemeClr>
                </a:solidFill>
              </a:rPr>
              <a:t>@</a:t>
            </a:r>
            <a:r>
              <a:rPr lang="en-US" dirty="0" err="1" smtClean="0">
                <a:solidFill>
                  <a:schemeClr val="bg1">
                    <a:lumMod val="50000"/>
                  </a:schemeClr>
                </a:solidFill>
              </a:rPr>
              <a:t>DrMikeSonne</a:t>
            </a:r>
            <a:endParaRPr lang="en-US" dirty="0">
              <a:solidFill>
                <a:schemeClr val="bg1">
                  <a:lumMod val="50000"/>
                </a:schemeClr>
              </a:solidFill>
            </a:endParaRPr>
          </a:p>
        </p:txBody>
      </p:sp>
    </p:spTree>
    <p:extLst>
      <p:ext uri="{BB962C8B-B14F-4D97-AF65-F5344CB8AC3E}">
        <p14:creationId xmlns:p14="http://schemas.microsoft.com/office/powerpoint/2010/main" val="1760991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Stuff Results</a:t>
            </a:r>
            <a:endParaRPr lang="en-US" dirty="0"/>
          </a:p>
        </p:txBody>
      </p:sp>
      <p:sp>
        <p:nvSpPr>
          <p:cNvPr id="3" name="Text Placeholder 2"/>
          <p:cNvSpPr>
            <a:spLocks noGrp="1"/>
          </p:cNvSpPr>
          <p:nvPr>
            <p:ph type="body" idx="1"/>
          </p:nvPr>
        </p:nvSpPr>
        <p:spPr>
          <a:xfrm>
            <a:off x="3518694" y="1726401"/>
            <a:ext cx="5157787" cy="823912"/>
          </a:xfrm>
        </p:spPr>
        <p:txBody>
          <a:bodyPr/>
          <a:lstStyle/>
          <a:p>
            <a:pPr algn="ctr"/>
            <a:r>
              <a:rPr lang="en-US" dirty="0" smtClean="0"/>
              <a:t>Stuff with WAR: R = 0.35</a:t>
            </a:r>
            <a:endParaRPr lang="en-US" dirty="0"/>
          </a:p>
        </p:txBody>
      </p:sp>
      <p:pic>
        <p:nvPicPr>
          <p:cNvPr id="7" name="Picture 6"/>
          <p:cNvPicPr>
            <a:picLocks noChangeAspect="1"/>
          </p:cNvPicPr>
          <p:nvPr/>
        </p:nvPicPr>
        <p:blipFill>
          <a:blip r:embed="rId2"/>
          <a:stretch>
            <a:fillRect/>
          </a:stretch>
        </p:blipFill>
        <p:spPr>
          <a:xfrm>
            <a:off x="4054587" y="2586026"/>
            <a:ext cx="4086000" cy="4086000"/>
          </a:xfrm>
          <a:prstGeom prst="rect">
            <a:avLst/>
          </a:prstGeom>
        </p:spPr>
      </p:pic>
    </p:spTree>
    <p:extLst>
      <p:ext uri="{BB962C8B-B14F-4D97-AF65-F5344CB8AC3E}">
        <p14:creationId xmlns:p14="http://schemas.microsoft.com/office/powerpoint/2010/main" val="1657581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Top ”Stuff” in 2015</a:t>
            </a:r>
            <a:endParaRPr lang="en-US" dirty="0"/>
          </a:p>
        </p:txBody>
      </p:sp>
      <p:pic>
        <p:nvPicPr>
          <p:cNvPr id="9" name="Picture 8"/>
          <p:cNvPicPr>
            <a:picLocks noChangeAspect="1"/>
          </p:cNvPicPr>
          <p:nvPr/>
        </p:nvPicPr>
        <p:blipFill>
          <a:blip r:embed="rId2"/>
          <a:stretch>
            <a:fillRect/>
          </a:stretch>
        </p:blipFill>
        <p:spPr>
          <a:xfrm>
            <a:off x="838200" y="1539396"/>
            <a:ext cx="9811299" cy="4711091"/>
          </a:xfrm>
          <a:prstGeom prst="rect">
            <a:avLst/>
          </a:prstGeom>
        </p:spPr>
      </p:pic>
    </p:spTree>
    <p:extLst>
      <p:ext uri="{BB962C8B-B14F-4D97-AF65-F5344CB8AC3E}">
        <p14:creationId xmlns:p14="http://schemas.microsoft.com/office/powerpoint/2010/main" val="519819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Utility – Stuff and Age</a:t>
            </a:r>
            <a:endParaRPr lang="en-US" dirty="0"/>
          </a:p>
        </p:txBody>
      </p:sp>
      <p:sp>
        <p:nvSpPr>
          <p:cNvPr id="3" name="Content Placeholder 2"/>
          <p:cNvSpPr>
            <a:spLocks noGrp="1"/>
          </p:cNvSpPr>
          <p:nvPr>
            <p:ph idx="1"/>
          </p:nvPr>
        </p:nvSpPr>
        <p:spPr>
          <a:xfrm>
            <a:off x="838200" y="1825625"/>
            <a:ext cx="4197263" cy="4351338"/>
          </a:xfrm>
        </p:spPr>
        <p:txBody>
          <a:bodyPr>
            <a:normAutofit/>
          </a:bodyPr>
          <a:lstStyle/>
          <a:p>
            <a:r>
              <a:rPr lang="en-US" dirty="0" smtClean="0"/>
              <a:t>Calculated from </a:t>
            </a:r>
            <a:r>
              <a:rPr lang="en-US" dirty="0" err="1" smtClean="0"/>
              <a:t>FanGraphs</a:t>
            </a:r>
            <a:r>
              <a:rPr lang="en-US" dirty="0" smtClean="0"/>
              <a:t> yearly data</a:t>
            </a:r>
          </a:p>
          <a:p>
            <a:r>
              <a:rPr lang="en-US" dirty="0" smtClean="0"/>
              <a:t>Stuff gradually diminishes with age, with a sharp drop-off after age 32</a:t>
            </a:r>
          </a:p>
        </p:txBody>
      </p:sp>
      <p:pic>
        <p:nvPicPr>
          <p:cNvPr id="4" name="Picture 3"/>
          <p:cNvPicPr>
            <a:picLocks noChangeAspect="1"/>
          </p:cNvPicPr>
          <p:nvPr/>
        </p:nvPicPr>
        <p:blipFill>
          <a:blip r:embed="rId2"/>
          <a:stretch>
            <a:fillRect/>
          </a:stretch>
        </p:blipFill>
        <p:spPr>
          <a:xfrm>
            <a:off x="5035463" y="1690688"/>
            <a:ext cx="7023100" cy="4203700"/>
          </a:xfrm>
          <a:prstGeom prst="rect">
            <a:avLst/>
          </a:prstGeom>
        </p:spPr>
      </p:pic>
    </p:spTree>
    <p:extLst>
      <p:ext uri="{BB962C8B-B14F-4D97-AF65-F5344CB8AC3E}">
        <p14:creationId xmlns:p14="http://schemas.microsoft.com/office/powerpoint/2010/main" val="916751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Stuff and Age</a:t>
            </a:r>
            <a:endParaRPr lang="en-US" dirty="0"/>
          </a:p>
        </p:txBody>
      </p:sp>
      <p:sp>
        <p:nvSpPr>
          <p:cNvPr id="4" name="Content Placeholder 3"/>
          <p:cNvSpPr>
            <a:spLocks noGrp="1"/>
          </p:cNvSpPr>
          <p:nvPr>
            <p:ph idx="1"/>
          </p:nvPr>
        </p:nvSpPr>
        <p:spPr>
          <a:xfrm>
            <a:off x="838200" y="1690688"/>
            <a:ext cx="3905569" cy="4486275"/>
          </a:xfrm>
        </p:spPr>
        <p:txBody>
          <a:bodyPr>
            <a:normAutofit/>
          </a:bodyPr>
          <a:lstStyle/>
          <a:p>
            <a:r>
              <a:rPr lang="en-US" sz="2400" dirty="0" smtClean="0"/>
              <a:t>Velocity declines with age – as expected (for both fastball and breaking ball velocity)</a:t>
            </a:r>
          </a:p>
          <a:p>
            <a:r>
              <a:rPr lang="en-US" sz="2400" dirty="0" smtClean="0"/>
              <a:t>% change in velocity actually increases with age, as does movement. However, after 32 – these effects drop off sharply.</a:t>
            </a:r>
          </a:p>
          <a:p>
            <a:endParaRPr lang="en-US" sz="2400" dirty="0"/>
          </a:p>
        </p:txBody>
      </p:sp>
      <p:pic>
        <p:nvPicPr>
          <p:cNvPr id="5" name="Picture 4"/>
          <p:cNvPicPr>
            <a:picLocks noChangeAspect="1"/>
          </p:cNvPicPr>
          <p:nvPr/>
        </p:nvPicPr>
        <p:blipFill>
          <a:blip r:embed="rId2"/>
          <a:stretch>
            <a:fillRect/>
          </a:stretch>
        </p:blipFill>
        <p:spPr>
          <a:xfrm>
            <a:off x="4743769" y="1690688"/>
            <a:ext cx="7051911" cy="4597378"/>
          </a:xfrm>
          <a:prstGeom prst="rect">
            <a:avLst/>
          </a:prstGeom>
        </p:spPr>
      </p:pic>
    </p:spTree>
    <p:extLst>
      <p:ext uri="{BB962C8B-B14F-4D97-AF65-F5344CB8AC3E}">
        <p14:creationId xmlns:p14="http://schemas.microsoft.com/office/powerpoint/2010/main" val="867839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Stuff and Injury – Case Studies</a:t>
            </a:r>
            <a:endParaRPr lang="en-US" dirty="0"/>
          </a:p>
        </p:txBody>
      </p:sp>
      <p:sp>
        <p:nvSpPr>
          <p:cNvPr id="3" name="Content Placeholder 2"/>
          <p:cNvSpPr>
            <a:spLocks noGrp="1"/>
          </p:cNvSpPr>
          <p:nvPr>
            <p:ph idx="1"/>
          </p:nvPr>
        </p:nvSpPr>
        <p:spPr/>
        <p:txBody>
          <a:bodyPr/>
          <a:lstStyle/>
          <a:p>
            <a:r>
              <a:rPr lang="en-US" dirty="0" smtClean="0"/>
              <a:t>Injury to the arm can lead to diminished velocity, control, and movement on pitches</a:t>
            </a:r>
          </a:p>
          <a:p>
            <a:r>
              <a:rPr lang="en-US" dirty="0" smtClean="0"/>
              <a:t>How does “stuff” change with respect to injury? </a:t>
            </a:r>
          </a:p>
          <a:p>
            <a:r>
              <a:rPr lang="en-US" dirty="0" smtClean="0"/>
              <a:t>Case studies will be presented to examine the lead up to injury, as well as recovery from injury</a:t>
            </a:r>
            <a:endParaRPr lang="en-US" dirty="0"/>
          </a:p>
        </p:txBody>
      </p:sp>
    </p:spTree>
    <p:extLst>
      <p:ext uri="{BB962C8B-B14F-4D97-AF65-F5344CB8AC3E}">
        <p14:creationId xmlns:p14="http://schemas.microsoft.com/office/powerpoint/2010/main" val="1614910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Stuff and Injury – AJ Burnett</a:t>
            </a:r>
            <a:endParaRPr lang="en-US" dirty="0"/>
          </a:p>
        </p:txBody>
      </p:sp>
      <p:sp>
        <p:nvSpPr>
          <p:cNvPr id="3" name="Content Placeholder 2"/>
          <p:cNvSpPr>
            <a:spLocks noGrp="1"/>
          </p:cNvSpPr>
          <p:nvPr>
            <p:ph idx="1"/>
          </p:nvPr>
        </p:nvSpPr>
        <p:spPr>
          <a:xfrm>
            <a:off x="6212910" y="1825625"/>
            <a:ext cx="5140890" cy="4351338"/>
          </a:xfrm>
        </p:spPr>
        <p:txBody>
          <a:bodyPr/>
          <a:lstStyle/>
          <a:p>
            <a:r>
              <a:rPr lang="en-US" dirty="0" smtClean="0"/>
              <a:t>AJ Burnett had a flexor strain injury at the end of July. After sitting out the month of August, he returned in September and October.</a:t>
            </a:r>
          </a:p>
          <a:p>
            <a:r>
              <a:rPr lang="en-US" dirty="0" smtClean="0"/>
              <a:t>Burnett wasn’t the same in those months, with his stuff dropping by nearly 70% between July and September</a:t>
            </a:r>
            <a:endParaRPr lang="en-US" dirty="0"/>
          </a:p>
        </p:txBody>
      </p:sp>
      <p:pic>
        <p:nvPicPr>
          <p:cNvPr id="4" name="Picture 3"/>
          <p:cNvPicPr>
            <a:picLocks noChangeAspect="1"/>
          </p:cNvPicPr>
          <p:nvPr/>
        </p:nvPicPr>
        <p:blipFill>
          <a:blip r:embed="rId2"/>
          <a:stretch>
            <a:fillRect/>
          </a:stretch>
        </p:blipFill>
        <p:spPr>
          <a:xfrm>
            <a:off x="745472" y="1747293"/>
            <a:ext cx="4903765" cy="4318477"/>
          </a:xfrm>
          <a:prstGeom prst="rect">
            <a:avLst/>
          </a:prstGeom>
        </p:spPr>
      </p:pic>
      <p:sp>
        <p:nvSpPr>
          <p:cNvPr id="5" name="Cross 4"/>
          <p:cNvSpPr/>
          <p:nvPr/>
        </p:nvSpPr>
        <p:spPr>
          <a:xfrm>
            <a:off x="3933172" y="3612987"/>
            <a:ext cx="388307" cy="388307"/>
          </a:xfrm>
          <a:prstGeom prst="plus">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8040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Stuff and Injury – </a:t>
            </a:r>
            <a:r>
              <a:rPr lang="en-US" dirty="0" err="1" smtClean="0"/>
              <a:t>Yordano</a:t>
            </a:r>
            <a:r>
              <a:rPr lang="en-US" dirty="0" smtClean="0"/>
              <a:t> Ventura</a:t>
            </a:r>
            <a:endParaRPr lang="en-US" dirty="0"/>
          </a:p>
        </p:txBody>
      </p:sp>
      <p:sp>
        <p:nvSpPr>
          <p:cNvPr id="3" name="Content Placeholder 2"/>
          <p:cNvSpPr>
            <a:spLocks noGrp="1"/>
          </p:cNvSpPr>
          <p:nvPr>
            <p:ph idx="1"/>
          </p:nvPr>
        </p:nvSpPr>
        <p:spPr>
          <a:xfrm>
            <a:off x="5962388" y="1825625"/>
            <a:ext cx="5391411" cy="4351338"/>
          </a:xfrm>
        </p:spPr>
        <p:txBody>
          <a:bodyPr/>
          <a:lstStyle/>
          <a:p>
            <a:r>
              <a:rPr lang="en-US" dirty="0" smtClean="0"/>
              <a:t>Ventura had an elbow in jury in June, resulting in the lowest stuff he recorded all year. After returning to the line up, his stuff came back to it’s normal, high level.</a:t>
            </a:r>
          </a:p>
          <a:p>
            <a:r>
              <a:rPr lang="en-US" dirty="0" smtClean="0"/>
              <a:t>This return to form allowed Ventura to continue to pitch at his normal ability throughout the rest of the season.</a:t>
            </a:r>
            <a:endParaRPr lang="en-US" dirty="0"/>
          </a:p>
        </p:txBody>
      </p:sp>
      <p:pic>
        <p:nvPicPr>
          <p:cNvPr id="4" name="Picture 3"/>
          <p:cNvPicPr>
            <a:picLocks noChangeAspect="1"/>
          </p:cNvPicPr>
          <p:nvPr/>
        </p:nvPicPr>
        <p:blipFill>
          <a:blip r:embed="rId2"/>
          <a:stretch>
            <a:fillRect/>
          </a:stretch>
        </p:blipFill>
        <p:spPr>
          <a:xfrm>
            <a:off x="838200" y="1825625"/>
            <a:ext cx="4941080" cy="4351338"/>
          </a:xfrm>
          <a:prstGeom prst="rect">
            <a:avLst/>
          </a:prstGeom>
        </p:spPr>
      </p:pic>
      <p:sp>
        <p:nvSpPr>
          <p:cNvPr id="5" name="Cross 4"/>
          <p:cNvSpPr/>
          <p:nvPr/>
        </p:nvSpPr>
        <p:spPr>
          <a:xfrm>
            <a:off x="2843408" y="2505206"/>
            <a:ext cx="388307" cy="388307"/>
          </a:xfrm>
          <a:prstGeom prst="plus">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6960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Stuff and Injury – Justin </a:t>
            </a:r>
            <a:r>
              <a:rPr lang="en-US" dirty="0" err="1" smtClean="0"/>
              <a:t>Verlander</a:t>
            </a:r>
            <a:endParaRPr lang="en-US" dirty="0"/>
          </a:p>
        </p:txBody>
      </p:sp>
      <p:sp>
        <p:nvSpPr>
          <p:cNvPr id="3" name="Content Placeholder 2"/>
          <p:cNvSpPr>
            <a:spLocks noGrp="1"/>
          </p:cNvSpPr>
          <p:nvPr>
            <p:ph idx="1"/>
          </p:nvPr>
        </p:nvSpPr>
        <p:spPr>
          <a:xfrm>
            <a:off x="5173248" y="1825625"/>
            <a:ext cx="6180551" cy="4351338"/>
          </a:xfrm>
        </p:spPr>
        <p:txBody>
          <a:bodyPr>
            <a:normAutofit/>
          </a:bodyPr>
          <a:lstStyle/>
          <a:p>
            <a:r>
              <a:rPr lang="en-US" sz="2400" dirty="0" err="1" smtClean="0"/>
              <a:t>Verlander</a:t>
            </a:r>
            <a:r>
              <a:rPr lang="en-US" sz="2400" dirty="0" smtClean="0"/>
              <a:t> returned in June from a Triceps injury, before eventually having one of his better seasons in recent years</a:t>
            </a:r>
          </a:p>
          <a:p>
            <a:r>
              <a:rPr lang="en-US" sz="2400" dirty="0" smtClean="0"/>
              <a:t>At the start of the year, his stuff was below his average – however, by the end of the season, his stuff was over 2.0 – nearly 25% higher than his June starts</a:t>
            </a:r>
            <a:endParaRPr lang="en-US" sz="2400" dirty="0"/>
          </a:p>
        </p:txBody>
      </p:sp>
      <p:pic>
        <p:nvPicPr>
          <p:cNvPr id="5" name="Picture 4"/>
          <p:cNvPicPr>
            <a:picLocks noChangeAspect="1"/>
          </p:cNvPicPr>
          <p:nvPr/>
        </p:nvPicPr>
        <p:blipFill>
          <a:blip r:embed="rId2"/>
          <a:stretch>
            <a:fillRect/>
          </a:stretch>
        </p:blipFill>
        <p:spPr>
          <a:xfrm>
            <a:off x="342231" y="1825625"/>
            <a:ext cx="4831017" cy="4254412"/>
          </a:xfrm>
          <a:prstGeom prst="rect">
            <a:avLst/>
          </a:prstGeom>
        </p:spPr>
      </p:pic>
      <p:sp>
        <p:nvSpPr>
          <p:cNvPr id="6" name="Cross 5"/>
          <p:cNvSpPr/>
          <p:nvPr/>
        </p:nvSpPr>
        <p:spPr>
          <a:xfrm>
            <a:off x="342231" y="2755726"/>
            <a:ext cx="388307" cy="388307"/>
          </a:xfrm>
          <a:prstGeom prst="plus">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8497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Stuff and Injury – Tim </a:t>
            </a:r>
            <a:r>
              <a:rPr lang="en-US" dirty="0" err="1" smtClean="0"/>
              <a:t>Lincecum</a:t>
            </a:r>
            <a:endParaRPr lang="en-US" dirty="0"/>
          </a:p>
        </p:txBody>
      </p:sp>
      <p:sp>
        <p:nvSpPr>
          <p:cNvPr id="3" name="Content Placeholder 2"/>
          <p:cNvSpPr>
            <a:spLocks noGrp="1"/>
          </p:cNvSpPr>
          <p:nvPr>
            <p:ph idx="1"/>
          </p:nvPr>
        </p:nvSpPr>
        <p:spPr>
          <a:xfrm>
            <a:off x="5912286" y="1630363"/>
            <a:ext cx="5441514" cy="4351338"/>
          </a:xfrm>
        </p:spPr>
        <p:txBody>
          <a:bodyPr>
            <a:normAutofit/>
          </a:bodyPr>
          <a:lstStyle/>
          <a:p>
            <a:r>
              <a:rPr lang="en-US" sz="2400" dirty="0" err="1" smtClean="0"/>
              <a:t>Lincecum</a:t>
            </a:r>
            <a:r>
              <a:rPr lang="en-US" sz="2400" dirty="0" smtClean="0"/>
              <a:t> had exceptionally high “stuff” in his Cy Young years, but his stuff fell off in 2012 – around the time when hip injuries took their toll on him.</a:t>
            </a:r>
          </a:p>
          <a:p>
            <a:r>
              <a:rPr lang="en-US" sz="2400" dirty="0" smtClean="0"/>
              <a:t>In recent years, his stuff has been around league average, or worse, and his </a:t>
            </a:r>
            <a:r>
              <a:rPr lang="en-US" sz="2400" dirty="0" err="1" smtClean="0"/>
              <a:t>xFIP</a:t>
            </a:r>
            <a:r>
              <a:rPr lang="en-US" sz="2400" dirty="0" smtClean="0"/>
              <a:t> has risen in a similar fashion.</a:t>
            </a:r>
            <a:endParaRPr lang="en-US" sz="2400" dirty="0"/>
          </a:p>
        </p:txBody>
      </p:sp>
      <p:pic>
        <p:nvPicPr>
          <p:cNvPr id="4" name="Picture 3"/>
          <p:cNvPicPr>
            <a:picLocks noChangeAspect="1"/>
          </p:cNvPicPr>
          <p:nvPr/>
        </p:nvPicPr>
        <p:blipFill>
          <a:blip r:embed="rId2"/>
          <a:stretch>
            <a:fillRect/>
          </a:stretch>
        </p:blipFill>
        <p:spPr>
          <a:xfrm>
            <a:off x="399790" y="2004164"/>
            <a:ext cx="5474432" cy="3414367"/>
          </a:xfrm>
          <a:prstGeom prst="rect">
            <a:avLst/>
          </a:prstGeom>
        </p:spPr>
      </p:pic>
    </p:spTree>
    <p:extLst>
      <p:ext uri="{BB962C8B-B14F-4D97-AF65-F5344CB8AC3E}">
        <p14:creationId xmlns:p14="http://schemas.microsoft.com/office/powerpoint/2010/main" val="2086423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Stuff – A summary</a:t>
            </a:r>
            <a:endParaRPr lang="en-US" dirty="0"/>
          </a:p>
        </p:txBody>
      </p:sp>
      <p:sp>
        <p:nvSpPr>
          <p:cNvPr id="3" name="Content Placeholder 2"/>
          <p:cNvSpPr>
            <a:spLocks noGrp="1"/>
          </p:cNvSpPr>
          <p:nvPr>
            <p:ph idx="1"/>
          </p:nvPr>
        </p:nvSpPr>
        <p:spPr/>
        <p:txBody>
          <a:bodyPr/>
          <a:lstStyle/>
          <a:p>
            <a:r>
              <a:rPr lang="en-US" dirty="0" smtClean="0"/>
              <a:t>Stuff is a measure of the interaction between velocity, change in velocity, break distance and speed of breaking pitches</a:t>
            </a:r>
          </a:p>
          <a:p>
            <a:r>
              <a:rPr lang="en-US" dirty="0" smtClean="0"/>
              <a:t>It has a significant relationship with K/9, WAR, and </a:t>
            </a:r>
            <a:r>
              <a:rPr lang="en-US" dirty="0" err="1" smtClean="0"/>
              <a:t>xFIP</a:t>
            </a:r>
            <a:endParaRPr lang="en-US" dirty="0" smtClean="0"/>
          </a:p>
          <a:p>
            <a:r>
              <a:rPr lang="en-US" dirty="0" smtClean="0"/>
              <a:t>There is utility in using the stuff metric to evaluate player’s returns from injury, or determining how a player may age</a:t>
            </a:r>
          </a:p>
          <a:p>
            <a:r>
              <a:rPr lang="en-US" dirty="0" smtClean="0"/>
              <a:t>It also has potential in identifying break-out players who my be on the verge of stardom if control/durability issues are fixed</a:t>
            </a:r>
            <a:endParaRPr lang="en-US" dirty="0"/>
          </a:p>
        </p:txBody>
      </p:sp>
    </p:spTree>
    <p:extLst>
      <p:ext uri="{BB962C8B-B14F-4D97-AF65-F5344CB8AC3E}">
        <p14:creationId xmlns:p14="http://schemas.microsoft.com/office/powerpoint/2010/main" val="1702819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“stuff”?</a:t>
            </a:r>
            <a:endParaRPr lang="en-US" dirty="0"/>
          </a:p>
        </p:txBody>
      </p:sp>
      <p:sp>
        <p:nvSpPr>
          <p:cNvPr id="3" name="Content Placeholder 2"/>
          <p:cNvSpPr>
            <a:spLocks noGrp="1"/>
          </p:cNvSpPr>
          <p:nvPr>
            <p:ph idx="1"/>
          </p:nvPr>
        </p:nvSpPr>
        <p:spPr>
          <a:xfrm>
            <a:off x="838199" y="1825625"/>
            <a:ext cx="5752435" cy="4351338"/>
          </a:xfrm>
        </p:spPr>
        <p:txBody>
          <a:bodyPr/>
          <a:lstStyle/>
          <a:p>
            <a:r>
              <a:rPr lang="en-US" dirty="0" smtClean="0"/>
              <a:t>For the purpose of this analysis, stuff is defined as:</a:t>
            </a:r>
          </a:p>
          <a:p>
            <a:r>
              <a:rPr lang="en-US" dirty="0" smtClean="0"/>
              <a:t>The interaction between velocity, change in velocity, speed of breaking pitches, and break of pitches</a:t>
            </a:r>
            <a:endParaRPr lang="en-US" dirty="0"/>
          </a:p>
        </p:txBody>
      </p:sp>
      <p:grpSp>
        <p:nvGrpSpPr>
          <p:cNvPr id="8" name="Group 7"/>
          <p:cNvGrpSpPr/>
          <p:nvPr/>
        </p:nvGrpSpPr>
        <p:grpSpPr>
          <a:xfrm>
            <a:off x="6589734" y="960787"/>
            <a:ext cx="5021892" cy="5239735"/>
            <a:chOff x="6589734" y="960787"/>
            <a:chExt cx="5021892" cy="5239735"/>
          </a:xfrm>
        </p:grpSpPr>
        <p:pic>
          <p:nvPicPr>
            <p:cNvPr id="4" name="Picture 3"/>
            <p:cNvPicPr>
              <a:picLocks noChangeAspect="1"/>
            </p:cNvPicPr>
            <p:nvPr/>
          </p:nvPicPr>
          <p:blipFill rotWithShape="1">
            <a:blip r:embed="rId2"/>
            <a:srcRect r="14502"/>
            <a:stretch/>
          </p:blipFill>
          <p:spPr>
            <a:xfrm>
              <a:off x="6590635" y="1825625"/>
              <a:ext cx="5020991" cy="4374897"/>
            </a:xfrm>
            <a:prstGeom prst="rect">
              <a:avLst/>
            </a:prstGeom>
          </p:spPr>
        </p:pic>
        <p:pic>
          <p:nvPicPr>
            <p:cNvPr id="6" name="Picture 5"/>
            <p:cNvPicPr>
              <a:picLocks noChangeAspect="1"/>
            </p:cNvPicPr>
            <p:nvPr/>
          </p:nvPicPr>
          <p:blipFill>
            <a:blip r:embed="rId3"/>
            <a:stretch>
              <a:fillRect/>
            </a:stretch>
          </p:blipFill>
          <p:spPr>
            <a:xfrm>
              <a:off x="6589734" y="960787"/>
              <a:ext cx="4764066" cy="864838"/>
            </a:xfrm>
            <a:prstGeom prst="rect">
              <a:avLst/>
            </a:prstGeom>
          </p:spPr>
        </p:pic>
      </p:grpSp>
    </p:spTree>
    <p:extLst>
      <p:ext uri="{BB962C8B-B14F-4D97-AF65-F5344CB8AC3E}">
        <p14:creationId xmlns:p14="http://schemas.microsoft.com/office/powerpoint/2010/main" val="532318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See how stuff has changed</a:t>
            </a:r>
            <a:endParaRPr lang="en-US" dirty="0"/>
          </a:p>
        </p:txBody>
      </p:sp>
      <p:sp>
        <p:nvSpPr>
          <p:cNvPr id="3" name="Content Placeholder 2"/>
          <p:cNvSpPr>
            <a:spLocks noGrp="1"/>
          </p:cNvSpPr>
          <p:nvPr>
            <p:ph idx="1"/>
          </p:nvPr>
        </p:nvSpPr>
        <p:spPr/>
        <p:txBody>
          <a:bodyPr>
            <a:normAutofit/>
          </a:bodyPr>
          <a:lstStyle/>
          <a:p>
            <a:r>
              <a:rPr lang="en-US" dirty="0" smtClean="0"/>
              <a:t>Select from the dropdown to see how stuff has changed in players since 2007</a:t>
            </a:r>
          </a:p>
          <a:p>
            <a:pPr lvl="1"/>
            <a:r>
              <a:rPr lang="en-US" dirty="0" smtClean="0">
                <a:hlinkClick r:id="rId2"/>
              </a:rPr>
              <a:t>https://docs.google.com/spreadsheets/d/1PU3u3sJpr_jv70VAJIlyXnvOh4pq56l7eXuo70Py81Y/edit#gid</a:t>
            </a:r>
            <a:r>
              <a:rPr lang="en-US" smtClean="0">
                <a:hlinkClick r:id="rId2"/>
              </a:rPr>
              <a:t>=2140502771</a:t>
            </a:r>
            <a:endParaRPr lang="en-US" smtClean="0"/>
          </a:p>
          <a:p>
            <a:pPr lvl="1"/>
            <a:r>
              <a:rPr lang="en-US" smtClean="0"/>
              <a:t>(Calculated </a:t>
            </a:r>
            <a:r>
              <a:rPr lang="en-US" dirty="0" smtClean="0"/>
              <a:t>from yearly averages from </a:t>
            </a:r>
            <a:r>
              <a:rPr lang="en-US" dirty="0" err="1" smtClean="0"/>
              <a:t>FanGraphs</a:t>
            </a:r>
            <a:r>
              <a:rPr lang="en-US" dirty="0" smtClean="0"/>
              <a:t> data)</a:t>
            </a:r>
          </a:p>
          <a:p>
            <a:r>
              <a:rPr lang="en-US" dirty="0" smtClean="0"/>
              <a:t>See how stuff was calculated on a game-by-game basis in 2015</a:t>
            </a:r>
          </a:p>
          <a:p>
            <a:pPr lvl="1"/>
            <a:r>
              <a:rPr lang="en-US" dirty="0" smtClean="0">
                <a:hlinkClick r:id="rId3"/>
              </a:rPr>
              <a:t>https://drive.google.com/a/leadergonomics.com/file/d/0B2B5-XR_3Jvcamw0aVY0U1d6czA/view?usp=sharing</a:t>
            </a:r>
            <a:endParaRPr lang="en-US" dirty="0" smtClean="0"/>
          </a:p>
          <a:p>
            <a:pPr lvl="1"/>
            <a:endParaRPr lang="en-US" dirty="0" smtClean="0"/>
          </a:p>
        </p:txBody>
      </p:sp>
    </p:spTree>
    <p:extLst>
      <p:ext uri="{BB962C8B-B14F-4D97-AF65-F5344CB8AC3E}">
        <p14:creationId xmlns:p14="http://schemas.microsoft.com/office/powerpoint/2010/main" val="545587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Information</a:t>
            </a:r>
            <a:endParaRPr lang="en-US" dirty="0"/>
          </a:p>
        </p:txBody>
      </p:sp>
      <p:sp>
        <p:nvSpPr>
          <p:cNvPr id="3" name="Content Placeholder 2"/>
          <p:cNvSpPr>
            <a:spLocks noGrp="1"/>
          </p:cNvSpPr>
          <p:nvPr>
            <p:ph idx="1"/>
          </p:nvPr>
        </p:nvSpPr>
        <p:spPr/>
        <p:txBody>
          <a:bodyPr/>
          <a:lstStyle/>
          <a:p>
            <a:r>
              <a:rPr lang="en-US" dirty="0" smtClean="0"/>
              <a:t>For more reading on stuff, and other information, visit:</a:t>
            </a:r>
          </a:p>
          <a:p>
            <a:pPr lvl="1"/>
            <a:r>
              <a:rPr lang="en-US" dirty="0" err="1" smtClean="0"/>
              <a:t>www.mikesonne.ca</a:t>
            </a:r>
            <a:endParaRPr lang="en-US" dirty="0" smtClean="0"/>
          </a:p>
          <a:p>
            <a:r>
              <a:rPr lang="en-US" dirty="0" smtClean="0"/>
              <a:t>Thanks for your interest!</a:t>
            </a:r>
          </a:p>
          <a:p>
            <a:pPr lvl="1"/>
            <a:r>
              <a:rPr lang="en-US" dirty="0" smtClean="0"/>
              <a:t>Mike Sonne</a:t>
            </a:r>
          </a:p>
          <a:p>
            <a:pPr lvl="1"/>
            <a:r>
              <a:rPr lang="en-US" dirty="0" smtClean="0"/>
              <a:t>Email: </a:t>
            </a:r>
            <a:r>
              <a:rPr lang="en-US" dirty="0" smtClean="0">
                <a:hlinkClick r:id="rId2"/>
              </a:rPr>
              <a:t>michaelsonne@gmail.com</a:t>
            </a:r>
            <a:endParaRPr lang="en-US" dirty="0" smtClean="0"/>
          </a:p>
          <a:p>
            <a:pPr lvl="1"/>
            <a:r>
              <a:rPr lang="en-US" dirty="0" smtClean="0"/>
              <a:t>Phone: 519-996-3746</a:t>
            </a:r>
          </a:p>
          <a:p>
            <a:pPr lvl="1"/>
            <a:r>
              <a:rPr lang="en-US" dirty="0" smtClean="0"/>
              <a:t>Website: </a:t>
            </a:r>
            <a:r>
              <a:rPr lang="en-US" dirty="0" smtClean="0">
                <a:hlinkClick r:id="rId3"/>
              </a:rPr>
              <a:t>www.mikesonne.ca</a:t>
            </a:r>
            <a:endParaRPr lang="en-US" dirty="0" smtClean="0"/>
          </a:p>
          <a:p>
            <a:pPr lvl="1"/>
            <a:r>
              <a:rPr lang="en-US" dirty="0" smtClean="0"/>
              <a:t>Twitter: @</a:t>
            </a:r>
            <a:r>
              <a:rPr lang="en-US" dirty="0" err="1" smtClean="0"/>
              <a:t>drmikesonne</a:t>
            </a:r>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153600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MySQL Queries - from </a:t>
            </a:r>
            <a:r>
              <a:rPr lang="en-US" dirty="0" err="1" smtClean="0"/>
              <a:t>PitchFX</a:t>
            </a:r>
            <a:endParaRPr lang="en-US" dirty="0"/>
          </a:p>
        </p:txBody>
      </p:sp>
      <p:pic>
        <p:nvPicPr>
          <p:cNvPr id="6" name="Picture 5"/>
          <p:cNvPicPr>
            <a:picLocks noChangeAspect="1"/>
          </p:cNvPicPr>
          <p:nvPr/>
        </p:nvPicPr>
        <p:blipFill>
          <a:blip r:embed="rId2"/>
          <a:stretch>
            <a:fillRect/>
          </a:stretch>
        </p:blipFill>
        <p:spPr>
          <a:xfrm>
            <a:off x="247650" y="1373414"/>
            <a:ext cx="11696700" cy="5156200"/>
          </a:xfrm>
          <a:prstGeom prst="rect">
            <a:avLst/>
          </a:prstGeom>
        </p:spPr>
      </p:pic>
    </p:spTree>
    <p:extLst>
      <p:ext uri="{BB962C8B-B14F-4D97-AF65-F5344CB8AC3E}">
        <p14:creationId xmlns:p14="http://schemas.microsoft.com/office/powerpoint/2010/main" val="623751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stuff</a:t>
            </a:r>
            <a:endParaRPr lang="en-US" dirty="0"/>
          </a:p>
        </p:txBody>
      </p:sp>
      <p:sp>
        <p:nvSpPr>
          <p:cNvPr id="3" name="Content Placeholder 2"/>
          <p:cNvSpPr>
            <a:spLocks noGrp="1"/>
          </p:cNvSpPr>
          <p:nvPr>
            <p:ph idx="1"/>
          </p:nvPr>
        </p:nvSpPr>
        <p:spPr/>
        <p:txBody>
          <a:bodyPr/>
          <a:lstStyle/>
          <a:p>
            <a:r>
              <a:rPr lang="en-US" dirty="0" smtClean="0"/>
              <a:t>Z scores allow for presentation of standardized values, though they may not be in the same unit (</a:t>
            </a:r>
            <a:r>
              <a:rPr lang="en-US" dirty="0" err="1" smtClean="0"/>
              <a:t>ie</a:t>
            </a:r>
            <a:r>
              <a:rPr lang="en-US" dirty="0" smtClean="0"/>
              <a:t>, inches of break, mph, % change in speeds).</a:t>
            </a:r>
          </a:p>
          <a:p>
            <a:pPr lvl="1"/>
            <a:r>
              <a:rPr lang="en-US" dirty="0" smtClean="0"/>
              <a:t>Ex) an average peak fastball velocity is 91.72 mph +/- 3.39. A fastball of 91.72 mph would have a z-score of 0, a 95.11 mph FB would have a z-score of 1, and an FB of 88.34 mph would have a z-score of -1.</a:t>
            </a:r>
          </a:p>
          <a:p>
            <a:endParaRPr lang="en-US" dirty="0"/>
          </a:p>
        </p:txBody>
      </p:sp>
      <p:pic>
        <p:nvPicPr>
          <p:cNvPr id="4" name="Picture 3"/>
          <p:cNvPicPr>
            <a:picLocks noChangeAspect="1"/>
          </p:cNvPicPr>
          <p:nvPr/>
        </p:nvPicPr>
        <p:blipFill>
          <a:blip r:embed="rId2"/>
          <a:stretch>
            <a:fillRect/>
          </a:stretch>
        </p:blipFill>
        <p:spPr>
          <a:xfrm>
            <a:off x="3306872" y="4247433"/>
            <a:ext cx="4561214" cy="2335342"/>
          </a:xfrm>
          <a:prstGeom prst="rect">
            <a:avLst/>
          </a:prstGeom>
        </p:spPr>
      </p:pic>
      <p:sp>
        <p:nvSpPr>
          <p:cNvPr id="6" name="Rectangle 5"/>
          <p:cNvSpPr/>
          <p:nvPr/>
        </p:nvSpPr>
        <p:spPr>
          <a:xfrm>
            <a:off x="5096932" y="5071533"/>
            <a:ext cx="821267" cy="41486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mtClean="0"/>
              <a:t>91.72</a:t>
            </a:r>
            <a:endParaRPr lang="en-US"/>
          </a:p>
        </p:txBody>
      </p:sp>
      <p:sp>
        <p:nvSpPr>
          <p:cNvPr id="7" name="Rectangle 6"/>
          <p:cNvSpPr/>
          <p:nvPr/>
        </p:nvSpPr>
        <p:spPr>
          <a:xfrm>
            <a:off x="5757332" y="5621336"/>
            <a:ext cx="821267" cy="41486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95.11</a:t>
            </a:r>
            <a:endParaRPr lang="en-US" dirty="0"/>
          </a:p>
        </p:txBody>
      </p:sp>
      <p:sp>
        <p:nvSpPr>
          <p:cNvPr id="8" name="Rectangle 7"/>
          <p:cNvSpPr/>
          <p:nvPr/>
        </p:nvSpPr>
        <p:spPr>
          <a:xfrm>
            <a:off x="4402666" y="5621336"/>
            <a:ext cx="821267" cy="4148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88.34</a:t>
            </a:r>
            <a:endParaRPr lang="en-US" dirty="0"/>
          </a:p>
        </p:txBody>
      </p:sp>
    </p:spTree>
    <p:extLst>
      <p:ext uri="{BB962C8B-B14F-4D97-AF65-F5344CB8AC3E}">
        <p14:creationId xmlns:p14="http://schemas.microsoft.com/office/powerpoint/2010/main" val="666646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Stuff</a:t>
            </a:r>
            <a:endParaRPr lang="en-US" dirty="0"/>
          </a:p>
        </p:txBody>
      </p:sp>
      <p:sp>
        <p:nvSpPr>
          <p:cNvPr id="3" name="Content Placeholder 2"/>
          <p:cNvSpPr>
            <a:spLocks noGrp="1"/>
          </p:cNvSpPr>
          <p:nvPr>
            <p:ph idx="1"/>
          </p:nvPr>
        </p:nvSpPr>
        <p:spPr/>
        <p:txBody>
          <a:bodyPr/>
          <a:lstStyle/>
          <a:p>
            <a:r>
              <a:rPr lang="en-US" dirty="0" smtClean="0"/>
              <a:t>Originally defined stuff in an article I wrote for FanGraphs</a:t>
            </a:r>
            <a:r>
              <a:rPr lang="en-US" baseline="30000" dirty="0" smtClean="0"/>
              <a:t>1</a:t>
            </a:r>
          </a:p>
          <a:p>
            <a:endParaRPr lang="en-US" dirty="0" smtClean="0"/>
          </a:p>
          <a:p>
            <a:endParaRPr lang="en-US" dirty="0"/>
          </a:p>
        </p:txBody>
      </p:sp>
      <p:pic>
        <p:nvPicPr>
          <p:cNvPr id="4" name="Picture 3"/>
          <p:cNvPicPr>
            <a:picLocks noChangeAspect="1"/>
          </p:cNvPicPr>
          <p:nvPr/>
        </p:nvPicPr>
        <p:blipFill rotWithShape="1">
          <a:blip r:embed="rId2"/>
          <a:srcRect t="24776" r="43333"/>
          <a:stretch/>
        </p:blipFill>
        <p:spPr>
          <a:xfrm>
            <a:off x="4310518" y="2395386"/>
            <a:ext cx="3570962" cy="590781"/>
          </a:xfrm>
          <a:prstGeom prst="rect">
            <a:avLst/>
          </a:prstGeom>
        </p:spPr>
      </p:pic>
      <p:pic>
        <p:nvPicPr>
          <p:cNvPr id="5" name="Picture 4"/>
          <p:cNvPicPr>
            <a:picLocks noChangeAspect="1"/>
          </p:cNvPicPr>
          <p:nvPr/>
        </p:nvPicPr>
        <p:blipFill>
          <a:blip r:embed="rId3"/>
          <a:stretch>
            <a:fillRect/>
          </a:stretch>
        </p:blipFill>
        <p:spPr>
          <a:xfrm>
            <a:off x="3261464" y="2825714"/>
            <a:ext cx="5669071" cy="3477834"/>
          </a:xfrm>
          <a:prstGeom prst="rect">
            <a:avLst/>
          </a:prstGeom>
        </p:spPr>
      </p:pic>
      <p:sp>
        <p:nvSpPr>
          <p:cNvPr id="6" name="Rectangle 5"/>
          <p:cNvSpPr/>
          <p:nvPr/>
        </p:nvSpPr>
        <p:spPr>
          <a:xfrm>
            <a:off x="6096000" y="6228699"/>
            <a:ext cx="6096000" cy="584775"/>
          </a:xfrm>
          <a:prstGeom prst="rect">
            <a:avLst/>
          </a:prstGeom>
        </p:spPr>
        <p:txBody>
          <a:bodyPr>
            <a:spAutoFit/>
          </a:bodyPr>
          <a:lstStyle/>
          <a:p>
            <a:endParaRPr lang="en-US" sz="1600" dirty="0" smtClean="0"/>
          </a:p>
          <a:p>
            <a:r>
              <a:rPr lang="en-US" sz="1600" baseline="30000" dirty="0" smtClean="0"/>
              <a:t>1</a:t>
            </a:r>
            <a:r>
              <a:rPr lang="en-US" sz="1600" dirty="0" smtClean="0"/>
              <a:t> - http://</a:t>
            </a:r>
            <a:r>
              <a:rPr lang="en-US" sz="1600" dirty="0" err="1" smtClean="0"/>
              <a:t>www.fangraphs.com</a:t>
            </a:r>
            <a:r>
              <a:rPr lang="en-US" sz="1600" dirty="0" smtClean="0"/>
              <a:t>/community/revisiting-the-stuff-metric/</a:t>
            </a:r>
            <a:endParaRPr lang="en-US" sz="1600" dirty="0" smtClean="0"/>
          </a:p>
        </p:txBody>
      </p:sp>
    </p:spTree>
    <p:extLst>
      <p:ext uri="{BB962C8B-B14F-4D97-AF65-F5344CB8AC3E}">
        <p14:creationId xmlns:p14="http://schemas.microsoft.com/office/powerpoint/2010/main" val="804377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Stuff - Example</a:t>
            </a:r>
            <a:endParaRPr lang="en-US" dirty="0"/>
          </a:p>
        </p:txBody>
      </p:sp>
      <p:sp>
        <p:nvSpPr>
          <p:cNvPr id="3" name="Content Placeholder 2"/>
          <p:cNvSpPr>
            <a:spLocks noGrp="1"/>
          </p:cNvSpPr>
          <p:nvPr>
            <p:ph idx="1"/>
          </p:nvPr>
        </p:nvSpPr>
        <p:spPr>
          <a:xfrm>
            <a:off x="838200" y="1825625"/>
            <a:ext cx="4815736" cy="4351338"/>
          </a:xfrm>
        </p:spPr>
        <p:txBody>
          <a:bodyPr/>
          <a:lstStyle/>
          <a:p>
            <a:r>
              <a:rPr lang="en-US" sz="2000" dirty="0" smtClean="0"/>
              <a:t>David Price – August 21, 2015 vs. LAA</a:t>
            </a:r>
          </a:p>
          <a:p>
            <a:r>
              <a:rPr lang="en-US" sz="1600" dirty="0" err="1" smtClean="0"/>
              <a:t>FBvel</a:t>
            </a:r>
            <a:r>
              <a:rPr lang="en-US" sz="1600" dirty="0" smtClean="0"/>
              <a:t> – 95.71 mph</a:t>
            </a:r>
          </a:p>
          <a:p>
            <a:r>
              <a:rPr lang="en-US" sz="1600" dirty="0" smtClean="0"/>
              <a:t>Curve – 78.33 mph</a:t>
            </a:r>
          </a:p>
          <a:p>
            <a:pPr lvl="1"/>
            <a:r>
              <a:rPr lang="en-US" sz="1400" dirty="0" smtClean="0"/>
              <a:t>18.15% difference in velocity</a:t>
            </a:r>
          </a:p>
          <a:p>
            <a:r>
              <a:rPr lang="en-US" sz="1600" dirty="0" smtClean="0"/>
              <a:t>Break Distance – 21.17”</a:t>
            </a:r>
          </a:p>
          <a:p>
            <a:pPr lvl="1"/>
            <a:r>
              <a:rPr lang="en-US" sz="1400" dirty="0" smtClean="0"/>
              <a:t>Distance between highest rising fastball and furthest dropping breaking pitch</a:t>
            </a:r>
          </a:p>
          <a:p>
            <a:r>
              <a:rPr lang="en-US" sz="1600" dirty="0" smtClean="0"/>
              <a:t>FB usage – 61.47%</a:t>
            </a:r>
          </a:p>
          <a:p>
            <a:r>
              <a:rPr lang="en-US" sz="1600" dirty="0" smtClean="0"/>
              <a:t>Breaking/</a:t>
            </a:r>
            <a:r>
              <a:rPr lang="en-US" sz="1600" dirty="0" err="1" smtClean="0"/>
              <a:t>Offspeed</a:t>
            </a:r>
            <a:r>
              <a:rPr lang="en-US" sz="1600" dirty="0" smtClean="0"/>
              <a:t> usage – 38.53%</a:t>
            </a:r>
          </a:p>
          <a:p>
            <a:r>
              <a:rPr lang="en-US" sz="1600" dirty="0" err="1" smtClean="0"/>
              <a:t>FBz</a:t>
            </a:r>
            <a:r>
              <a:rPr lang="en-US" sz="1600" dirty="0" smtClean="0"/>
              <a:t> = 0.81</a:t>
            </a:r>
          </a:p>
          <a:p>
            <a:r>
              <a:rPr lang="en-US" sz="1600" dirty="0" err="1" smtClean="0"/>
              <a:t>VarStrat</a:t>
            </a:r>
            <a:r>
              <a:rPr lang="en-US" sz="1600" dirty="0" smtClean="0"/>
              <a:t> (change in speed) = 0.58</a:t>
            </a:r>
          </a:p>
          <a:p>
            <a:r>
              <a:rPr lang="en-US" sz="1600" dirty="0" err="1" smtClean="0"/>
              <a:t>BreakDistancez</a:t>
            </a:r>
            <a:r>
              <a:rPr lang="en-US" sz="1600" dirty="0" smtClean="0"/>
              <a:t> = 0.42</a:t>
            </a:r>
          </a:p>
          <a:p>
            <a:r>
              <a:rPr lang="en-US" sz="2400" dirty="0" smtClean="0"/>
              <a:t>Stuff = 1.81</a:t>
            </a:r>
            <a:endParaRPr lang="en-US" sz="2400" dirty="0"/>
          </a:p>
        </p:txBody>
      </p:sp>
      <p:pic>
        <p:nvPicPr>
          <p:cNvPr id="4" name="Picture 3"/>
          <p:cNvPicPr>
            <a:picLocks noChangeAspect="1"/>
          </p:cNvPicPr>
          <p:nvPr/>
        </p:nvPicPr>
        <p:blipFill>
          <a:blip r:embed="rId2"/>
          <a:stretch>
            <a:fillRect/>
          </a:stretch>
        </p:blipFill>
        <p:spPr>
          <a:xfrm>
            <a:off x="5653936" y="1664246"/>
            <a:ext cx="6196696" cy="4131130"/>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304496500"/>
              </p:ext>
            </p:extLst>
          </p:nvPr>
        </p:nvGraphicFramePr>
        <p:xfrm>
          <a:off x="5653936" y="4336006"/>
          <a:ext cx="6196696" cy="1840957"/>
        </p:xfrm>
        <a:graphic>
          <a:graphicData uri="http://schemas.openxmlformats.org/drawingml/2006/table">
            <a:tbl>
              <a:tblPr/>
              <a:tblGrid>
                <a:gridCol w="563336"/>
                <a:gridCol w="563336"/>
                <a:gridCol w="563336"/>
                <a:gridCol w="563336"/>
                <a:gridCol w="563336"/>
                <a:gridCol w="563336"/>
                <a:gridCol w="563336"/>
                <a:gridCol w="563336"/>
                <a:gridCol w="563336"/>
                <a:gridCol w="563336"/>
                <a:gridCol w="563336"/>
              </a:tblGrid>
              <a:tr h="1064868">
                <a:tc>
                  <a:txBody>
                    <a:bodyPr/>
                    <a:lstStyle/>
                    <a:p>
                      <a:pPr algn="l" fontAlgn="ctr"/>
                      <a:r>
                        <a:rPr lang="en-US" sz="1100" b="1" dirty="0">
                          <a:solidFill>
                            <a:srgbClr val="666666"/>
                          </a:solidFill>
                          <a:effectLst/>
                          <a:latin typeface="verdana" charset="0"/>
                        </a:rPr>
                        <a:t>DATE</a:t>
                      </a:r>
                    </a:p>
                  </a:txBody>
                  <a:tcPr marL="68431" marR="68431" marT="68431" marB="22810" anchor="ctr">
                    <a:lnL>
                      <a:noFill/>
                    </a:lnL>
                    <a:lnR>
                      <a:noFill/>
                    </a:lnR>
                    <a:lnT>
                      <a:noFill/>
                    </a:lnT>
                    <a:lnB>
                      <a:noFill/>
                    </a:lnB>
                    <a:solidFill>
                      <a:srgbClr val="E8E8E8"/>
                    </a:solidFill>
                  </a:tcPr>
                </a:tc>
                <a:tc>
                  <a:txBody>
                    <a:bodyPr/>
                    <a:lstStyle/>
                    <a:p>
                      <a:pPr algn="l" fontAlgn="ctr"/>
                      <a:r>
                        <a:rPr lang="en-US" sz="1600" b="1" dirty="0">
                          <a:solidFill>
                            <a:srgbClr val="666666"/>
                          </a:solidFill>
                          <a:effectLst/>
                          <a:latin typeface="verdana" charset="0"/>
                        </a:rPr>
                        <a:t>IP</a:t>
                      </a:r>
                    </a:p>
                  </a:txBody>
                  <a:tcPr marL="68431" marR="68431" marT="68431" marB="22810" anchor="ctr">
                    <a:lnL>
                      <a:noFill/>
                    </a:lnL>
                    <a:lnR>
                      <a:noFill/>
                    </a:lnR>
                    <a:lnT>
                      <a:noFill/>
                    </a:lnT>
                    <a:lnB>
                      <a:noFill/>
                    </a:lnB>
                    <a:solidFill>
                      <a:srgbClr val="E8E8E8"/>
                    </a:solidFill>
                  </a:tcPr>
                </a:tc>
                <a:tc>
                  <a:txBody>
                    <a:bodyPr/>
                    <a:lstStyle/>
                    <a:p>
                      <a:pPr algn="l" fontAlgn="ctr"/>
                      <a:r>
                        <a:rPr lang="en-US" sz="1600" b="1">
                          <a:solidFill>
                            <a:srgbClr val="666666"/>
                          </a:solidFill>
                          <a:effectLst/>
                          <a:latin typeface="verdana" charset="0"/>
                        </a:rPr>
                        <a:t>H</a:t>
                      </a:r>
                    </a:p>
                  </a:txBody>
                  <a:tcPr marL="68431" marR="68431" marT="68431" marB="22810" anchor="ctr">
                    <a:lnL>
                      <a:noFill/>
                    </a:lnL>
                    <a:lnR>
                      <a:noFill/>
                    </a:lnR>
                    <a:lnT>
                      <a:noFill/>
                    </a:lnT>
                    <a:lnB>
                      <a:noFill/>
                    </a:lnB>
                    <a:solidFill>
                      <a:srgbClr val="E8E8E8"/>
                    </a:solidFill>
                  </a:tcPr>
                </a:tc>
                <a:tc>
                  <a:txBody>
                    <a:bodyPr/>
                    <a:lstStyle/>
                    <a:p>
                      <a:pPr algn="l" fontAlgn="ctr"/>
                      <a:r>
                        <a:rPr lang="en-US" sz="1600" b="1">
                          <a:solidFill>
                            <a:srgbClr val="666666"/>
                          </a:solidFill>
                          <a:effectLst/>
                          <a:latin typeface="verdana" charset="0"/>
                        </a:rPr>
                        <a:t>R</a:t>
                      </a:r>
                    </a:p>
                  </a:txBody>
                  <a:tcPr marL="68431" marR="68431" marT="68431" marB="22810" anchor="ctr">
                    <a:lnL>
                      <a:noFill/>
                    </a:lnL>
                    <a:lnR>
                      <a:noFill/>
                    </a:lnR>
                    <a:lnT>
                      <a:noFill/>
                    </a:lnT>
                    <a:lnB>
                      <a:noFill/>
                    </a:lnB>
                    <a:solidFill>
                      <a:srgbClr val="E8E8E8"/>
                    </a:solidFill>
                  </a:tcPr>
                </a:tc>
                <a:tc>
                  <a:txBody>
                    <a:bodyPr/>
                    <a:lstStyle/>
                    <a:p>
                      <a:pPr algn="l" fontAlgn="ctr"/>
                      <a:r>
                        <a:rPr lang="en-US" sz="1600" b="1">
                          <a:solidFill>
                            <a:srgbClr val="666666"/>
                          </a:solidFill>
                          <a:effectLst/>
                          <a:latin typeface="verdana" charset="0"/>
                        </a:rPr>
                        <a:t>ER</a:t>
                      </a:r>
                    </a:p>
                  </a:txBody>
                  <a:tcPr marL="68431" marR="68431" marT="68431" marB="22810" anchor="ctr">
                    <a:lnL>
                      <a:noFill/>
                    </a:lnL>
                    <a:lnR>
                      <a:noFill/>
                    </a:lnR>
                    <a:lnT>
                      <a:noFill/>
                    </a:lnT>
                    <a:lnB>
                      <a:noFill/>
                    </a:lnB>
                    <a:solidFill>
                      <a:srgbClr val="E8E8E8"/>
                    </a:solidFill>
                  </a:tcPr>
                </a:tc>
                <a:tc>
                  <a:txBody>
                    <a:bodyPr/>
                    <a:lstStyle/>
                    <a:p>
                      <a:pPr algn="l" fontAlgn="ctr"/>
                      <a:r>
                        <a:rPr lang="en-US" sz="1600" b="1">
                          <a:solidFill>
                            <a:srgbClr val="666666"/>
                          </a:solidFill>
                          <a:effectLst/>
                          <a:latin typeface="verdana" charset="0"/>
                        </a:rPr>
                        <a:t>HR</a:t>
                      </a:r>
                    </a:p>
                  </a:txBody>
                  <a:tcPr marL="68431" marR="68431" marT="68431" marB="22810" anchor="ctr">
                    <a:lnL>
                      <a:noFill/>
                    </a:lnL>
                    <a:lnR>
                      <a:noFill/>
                    </a:lnR>
                    <a:lnT>
                      <a:noFill/>
                    </a:lnT>
                    <a:lnB>
                      <a:noFill/>
                    </a:lnB>
                    <a:solidFill>
                      <a:srgbClr val="E8E8E8"/>
                    </a:solidFill>
                  </a:tcPr>
                </a:tc>
                <a:tc>
                  <a:txBody>
                    <a:bodyPr/>
                    <a:lstStyle/>
                    <a:p>
                      <a:pPr algn="l" fontAlgn="ctr"/>
                      <a:r>
                        <a:rPr lang="en-US" sz="1600" b="1">
                          <a:solidFill>
                            <a:srgbClr val="666666"/>
                          </a:solidFill>
                          <a:effectLst/>
                          <a:latin typeface="verdana" charset="0"/>
                        </a:rPr>
                        <a:t>BB</a:t>
                      </a:r>
                    </a:p>
                  </a:txBody>
                  <a:tcPr marL="68431" marR="68431" marT="68431" marB="22810" anchor="ctr">
                    <a:lnL>
                      <a:noFill/>
                    </a:lnL>
                    <a:lnR>
                      <a:noFill/>
                    </a:lnR>
                    <a:lnT>
                      <a:noFill/>
                    </a:lnT>
                    <a:lnB>
                      <a:noFill/>
                    </a:lnB>
                    <a:solidFill>
                      <a:srgbClr val="E8E8E8"/>
                    </a:solidFill>
                  </a:tcPr>
                </a:tc>
                <a:tc>
                  <a:txBody>
                    <a:bodyPr/>
                    <a:lstStyle/>
                    <a:p>
                      <a:pPr algn="l" fontAlgn="ctr"/>
                      <a:r>
                        <a:rPr lang="en-US" sz="1600" b="1">
                          <a:solidFill>
                            <a:srgbClr val="666666"/>
                          </a:solidFill>
                          <a:effectLst/>
                          <a:latin typeface="verdana" charset="0"/>
                        </a:rPr>
                        <a:t>SO</a:t>
                      </a:r>
                    </a:p>
                  </a:txBody>
                  <a:tcPr marL="68431" marR="68431" marT="68431" marB="22810" anchor="ctr">
                    <a:lnL>
                      <a:noFill/>
                    </a:lnL>
                    <a:lnR>
                      <a:noFill/>
                    </a:lnR>
                    <a:lnT>
                      <a:noFill/>
                    </a:lnT>
                    <a:lnB>
                      <a:noFill/>
                    </a:lnB>
                    <a:solidFill>
                      <a:srgbClr val="E8E8E8"/>
                    </a:solidFill>
                  </a:tcPr>
                </a:tc>
                <a:tc>
                  <a:txBody>
                    <a:bodyPr/>
                    <a:lstStyle/>
                    <a:p>
                      <a:pPr algn="l" fontAlgn="ctr"/>
                      <a:r>
                        <a:rPr lang="en-US" sz="1600" b="1">
                          <a:solidFill>
                            <a:srgbClr val="666666"/>
                          </a:solidFill>
                          <a:effectLst/>
                          <a:latin typeface="verdana" charset="0"/>
                        </a:rPr>
                        <a:t>GB</a:t>
                      </a:r>
                    </a:p>
                  </a:txBody>
                  <a:tcPr marL="68431" marR="68431" marT="68431" marB="22810" anchor="ctr">
                    <a:lnL>
                      <a:noFill/>
                    </a:lnL>
                    <a:lnR>
                      <a:noFill/>
                    </a:lnR>
                    <a:lnT>
                      <a:noFill/>
                    </a:lnT>
                    <a:lnB>
                      <a:noFill/>
                    </a:lnB>
                    <a:solidFill>
                      <a:srgbClr val="E8E8E8"/>
                    </a:solidFill>
                  </a:tcPr>
                </a:tc>
                <a:tc>
                  <a:txBody>
                    <a:bodyPr/>
                    <a:lstStyle/>
                    <a:p>
                      <a:pPr algn="l" fontAlgn="ctr"/>
                      <a:r>
                        <a:rPr lang="en-US" sz="1600" b="1">
                          <a:solidFill>
                            <a:srgbClr val="666666"/>
                          </a:solidFill>
                          <a:effectLst/>
                          <a:latin typeface="verdana" charset="0"/>
                        </a:rPr>
                        <a:t>FB</a:t>
                      </a:r>
                    </a:p>
                  </a:txBody>
                  <a:tcPr marL="68431" marR="68431" marT="68431" marB="22810" anchor="ctr">
                    <a:lnL>
                      <a:noFill/>
                    </a:lnL>
                    <a:lnR>
                      <a:noFill/>
                    </a:lnR>
                    <a:lnT>
                      <a:noFill/>
                    </a:lnT>
                    <a:lnB>
                      <a:noFill/>
                    </a:lnB>
                    <a:solidFill>
                      <a:srgbClr val="E8E8E8"/>
                    </a:solidFill>
                  </a:tcPr>
                </a:tc>
                <a:tc>
                  <a:txBody>
                    <a:bodyPr/>
                    <a:lstStyle/>
                    <a:p>
                      <a:pPr algn="l" fontAlgn="ctr"/>
                      <a:r>
                        <a:rPr lang="en-US" sz="1600" b="1">
                          <a:solidFill>
                            <a:srgbClr val="666666"/>
                          </a:solidFill>
                          <a:effectLst/>
                          <a:latin typeface="verdana" charset="0"/>
                        </a:rPr>
                        <a:t>Pit</a:t>
                      </a:r>
                    </a:p>
                  </a:txBody>
                  <a:tcPr marL="68431" marR="68431" marT="68431" marB="22810" anchor="ctr">
                    <a:lnL>
                      <a:noFill/>
                    </a:lnL>
                    <a:lnR>
                      <a:noFill/>
                    </a:lnR>
                    <a:lnT>
                      <a:noFill/>
                    </a:lnT>
                    <a:lnB>
                      <a:noFill/>
                    </a:lnB>
                    <a:solidFill>
                      <a:srgbClr val="E8E8E8"/>
                    </a:solidFill>
                  </a:tcPr>
                </a:tc>
              </a:tr>
              <a:tr h="776089">
                <a:tc>
                  <a:txBody>
                    <a:bodyPr/>
                    <a:lstStyle/>
                    <a:p>
                      <a:pPr algn="l" fontAlgn="ctr"/>
                      <a:r>
                        <a:rPr lang="de-DE" sz="1600" dirty="0">
                          <a:solidFill>
                            <a:srgbClr val="333333"/>
                          </a:solidFill>
                          <a:effectLst/>
                          <a:latin typeface="verdana" charset="0"/>
                        </a:rPr>
                        <a:t>Aug 21</a:t>
                      </a:r>
                    </a:p>
                  </a:txBody>
                  <a:tcPr marL="68431" marR="68431" marT="22810" marB="22810" anchor="ctr">
                    <a:lnL>
                      <a:noFill/>
                    </a:lnL>
                    <a:lnR>
                      <a:noFill/>
                    </a:lnR>
                    <a:lnT>
                      <a:noFill/>
                    </a:lnT>
                    <a:lnB>
                      <a:noFill/>
                    </a:lnB>
                    <a:solidFill>
                      <a:srgbClr val="FFFFFF"/>
                    </a:solidFill>
                  </a:tcPr>
                </a:tc>
                <a:tc>
                  <a:txBody>
                    <a:bodyPr/>
                    <a:lstStyle/>
                    <a:p>
                      <a:pPr algn="l" fontAlgn="ctr"/>
                      <a:r>
                        <a:rPr lang="hr-HR" sz="1600">
                          <a:solidFill>
                            <a:srgbClr val="333333"/>
                          </a:solidFill>
                          <a:effectLst/>
                          <a:latin typeface="verdana" charset="0"/>
                        </a:rPr>
                        <a:t>8.0</a:t>
                      </a:r>
                    </a:p>
                  </a:txBody>
                  <a:tcPr marL="68431" marR="68431" marT="22810" marB="22810" anchor="ctr">
                    <a:lnL>
                      <a:noFill/>
                    </a:lnL>
                    <a:lnR>
                      <a:noFill/>
                    </a:lnR>
                    <a:lnT>
                      <a:noFill/>
                    </a:lnT>
                    <a:lnB>
                      <a:noFill/>
                    </a:lnB>
                    <a:solidFill>
                      <a:srgbClr val="FFFFFF"/>
                    </a:solidFill>
                  </a:tcPr>
                </a:tc>
                <a:tc>
                  <a:txBody>
                    <a:bodyPr/>
                    <a:lstStyle/>
                    <a:p>
                      <a:pPr algn="l" fontAlgn="ctr"/>
                      <a:r>
                        <a:rPr lang="en-US" sz="1600">
                          <a:solidFill>
                            <a:srgbClr val="333333"/>
                          </a:solidFill>
                          <a:effectLst/>
                          <a:latin typeface="verdana" charset="0"/>
                        </a:rPr>
                        <a:t>6</a:t>
                      </a:r>
                    </a:p>
                  </a:txBody>
                  <a:tcPr marL="68431" marR="68431" marT="22810" marB="22810" anchor="ctr">
                    <a:lnL>
                      <a:noFill/>
                    </a:lnL>
                    <a:lnR>
                      <a:noFill/>
                    </a:lnR>
                    <a:lnT>
                      <a:noFill/>
                    </a:lnT>
                    <a:lnB>
                      <a:noFill/>
                    </a:lnB>
                    <a:solidFill>
                      <a:srgbClr val="FFFFFF"/>
                    </a:solidFill>
                  </a:tcPr>
                </a:tc>
                <a:tc>
                  <a:txBody>
                    <a:bodyPr/>
                    <a:lstStyle/>
                    <a:p>
                      <a:pPr algn="l" fontAlgn="ctr"/>
                      <a:r>
                        <a:rPr lang="is-IS" sz="1600">
                          <a:solidFill>
                            <a:srgbClr val="333333"/>
                          </a:solidFill>
                          <a:effectLst/>
                          <a:latin typeface="verdana" charset="0"/>
                        </a:rPr>
                        <a:t>2</a:t>
                      </a:r>
                    </a:p>
                  </a:txBody>
                  <a:tcPr marL="68431" marR="68431" marT="22810" marB="22810" anchor="ctr">
                    <a:lnL>
                      <a:noFill/>
                    </a:lnL>
                    <a:lnR>
                      <a:noFill/>
                    </a:lnR>
                    <a:lnT>
                      <a:noFill/>
                    </a:lnT>
                    <a:lnB>
                      <a:noFill/>
                    </a:lnB>
                    <a:solidFill>
                      <a:srgbClr val="FFFFFF"/>
                    </a:solidFill>
                  </a:tcPr>
                </a:tc>
                <a:tc>
                  <a:txBody>
                    <a:bodyPr/>
                    <a:lstStyle/>
                    <a:p>
                      <a:pPr algn="l" fontAlgn="ctr"/>
                      <a:r>
                        <a:rPr lang="is-IS" sz="1600">
                          <a:solidFill>
                            <a:srgbClr val="333333"/>
                          </a:solidFill>
                          <a:effectLst/>
                          <a:latin typeface="verdana" charset="0"/>
                        </a:rPr>
                        <a:t>2</a:t>
                      </a:r>
                    </a:p>
                  </a:txBody>
                  <a:tcPr marL="68431" marR="68431" marT="22810" marB="22810" anchor="ctr">
                    <a:lnL>
                      <a:noFill/>
                    </a:lnL>
                    <a:lnR>
                      <a:noFill/>
                    </a:lnR>
                    <a:lnT>
                      <a:noFill/>
                    </a:lnT>
                    <a:lnB>
                      <a:noFill/>
                    </a:lnB>
                    <a:solidFill>
                      <a:srgbClr val="FFFFFF"/>
                    </a:solidFill>
                  </a:tcPr>
                </a:tc>
                <a:tc>
                  <a:txBody>
                    <a:bodyPr/>
                    <a:lstStyle/>
                    <a:p>
                      <a:pPr algn="l" fontAlgn="ctr"/>
                      <a:r>
                        <a:rPr lang="en-US" sz="1600">
                          <a:solidFill>
                            <a:srgbClr val="333333"/>
                          </a:solidFill>
                          <a:effectLst/>
                          <a:latin typeface="verdana" charset="0"/>
                        </a:rPr>
                        <a:t>1</a:t>
                      </a:r>
                    </a:p>
                  </a:txBody>
                  <a:tcPr marL="68431" marR="68431" marT="22810" marB="22810" anchor="ctr">
                    <a:lnL>
                      <a:noFill/>
                    </a:lnL>
                    <a:lnR>
                      <a:noFill/>
                    </a:lnR>
                    <a:lnT>
                      <a:noFill/>
                    </a:lnT>
                    <a:lnB>
                      <a:noFill/>
                    </a:lnB>
                    <a:solidFill>
                      <a:srgbClr val="FFFFFF"/>
                    </a:solidFill>
                  </a:tcPr>
                </a:tc>
                <a:tc>
                  <a:txBody>
                    <a:bodyPr/>
                    <a:lstStyle/>
                    <a:p>
                      <a:pPr algn="l" fontAlgn="ctr"/>
                      <a:r>
                        <a:rPr lang="en-US" sz="1600">
                          <a:solidFill>
                            <a:srgbClr val="333333"/>
                          </a:solidFill>
                          <a:effectLst/>
                          <a:latin typeface="verdana" charset="0"/>
                        </a:rPr>
                        <a:t>1</a:t>
                      </a:r>
                    </a:p>
                  </a:txBody>
                  <a:tcPr marL="68431" marR="68431" marT="22810" marB="22810" anchor="ctr">
                    <a:lnL>
                      <a:noFill/>
                    </a:lnL>
                    <a:lnR>
                      <a:noFill/>
                    </a:lnR>
                    <a:lnT>
                      <a:noFill/>
                    </a:lnT>
                    <a:lnB>
                      <a:noFill/>
                    </a:lnB>
                    <a:solidFill>
                      <a:srgbClr val="FFFFFF"/>
                    </a:solidFill>
                  </a:tcPr>
                </a:tc>
                <a:tc>
                  <a:txBody>
                    <a:bodyPr/>
                    <a:lstStyle/>
                    <a:p>
                      <a:pPr algn="l" fontAlgn="ctr"/>
                      <a:r>
                        <a:rPr lang="en-US" sz="1600">
                          <a:solidFill>
                            <a:srgbClr val="333333"/>
                          </a:solidFill>
                          <a:effectLst/>
                          <a:latin typeface="verdana" charset="0"/>
                        </a:rPr>
                        <a:t>9</a:t>
                      </a:r>
                    </a:p>
                  </a:txBody>
                  <a:tcPr marL="68431" marR="68431" marT="22810" marB="22810" anchor="ctr">
                    <a:lnL>
                      <a:noFill/>
                    </a:lnL>
                    <a:lnR>
                      <a:noFill/>
                    </a:lnR>
                    <a:lnT>
                      <a:noFill/>
                    </a:lnT>
                    <a:lnB>
                      <a:noFill/>
                    </a:lnB>
                    <a:solidFill>
                      <a:srgbClr val="FFFFFF"/>
                    </a:solidFill>
                  </a:tcPr>
                </a:tc>
                <a:tc>
                  <a:txBody>
                    <a:bodyPr/>
                    <a:lstStyle/>
                    <a:p>
                      <a:pPr algn="l" fontAlgn="ctr"/>
                      <a:r>
                        <a:rPr lang="en-US" sz="1600">
                          <a:solidFill>
                            <a:srgbClr val="333333"/>
                          </a:solidFill>
                          <a:effectLst/>
                          <a:latin typeface="verdana" charset="0"/>
                        </a:rPr>
                        <a:t>9</a:t>
                      </a:r>
                    </a:p>
                  </a:txBody>
                  <a:tcPr marL="68431" marR="68431" marT="22810" marB="22810" anchor="ctr">
                    <a:lnL>
                      <a:noFill/>
                    </a:lnL>
                    <a:lnR>
                      <a:noFill/>
                    </a:lnR>
                    <a:lnT>
                      <a:noFill/>
                    </a:lnT>
                    <a:lnB>
                      <a:noFill/>
                    </a:lnB>
                    <a:solidFill>
                      <a:srgbClr val="FFFFFF"/>
                    </a:solidFill>
                  </a:tcPr>
                </a:tc>
                <a:tc>
                  <a:txBody>
                    <a:bodyPr/>
                    <a:lstStyle/>
                    <a:p>
                      <a:pPr algn="l" fontAlgn="ctr"/>
                      <a:r>
                        <a:rPr lang="is-IS" sz="1600">
                          <a:solidFill>
                            <a:srgbClr val="333333"/>
                          </a:solidFill>
                          <a:effectLst/>
                          <a:latin typeface="verdana" charset="0"/>
                        </a:rPr>
                        <a:t>12</a:t>
                      </a:r>
                    </a:p>
                  </a:txBody>
                  <a:tcPr marL="68431" marR="68431" marT="22810" marB="22810" anchor="ctr">
                    <a:lnL>
                      <a:noFill/>
                    </a:lnL>
                    <a:lnR>
                      <a:noFill/>
                    </a:lnR>
                    <a:lnT>
                      <a:noFill/>
                    </a:lnT>
                    <a:lnB>
                      <a:noFill/>
                    </a:lnB>
                    <a:solidFill>
                      <a:srgbClr val="FFFFFF"/>
                    </a:solidFill>
                  </a:tcPr>
                </a:tc>
                <a:tc>
                  <a:txBody>
                    <a:bodyPr/>
                    <a:lstStyle/>
                    <a:p>
                      <a:pPr algn="l" fontAlgn="ctr"/>
                      <a:r>
                        <a:rPr lang="is-IS" sz="1600" dirty="0">
                          <a:solidFill>
                            <a:srgbClr val="333333"/>
                          </a:solidFill>
                          <a:effectLst/>
                          <a:latin typeface="verdana" charset="0"/>
                        </a:rPr>
                        <a:t>109</a:t>
                      </a:r>
                    </a:p>
                  </a:txBody>
                  <a:tcPr marL="68431" marR="68431" marT="22810" marB="22810" anchor="ctr">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1554183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Stuff</a:t>
            </a:r>
            <a:endParaRPr lang="en-US" dirty="0"/>
          </a:p>
        </p:txBody>
      </p:sp>
      <p:sp>
        <p:nvSpPr>
          <p:cNvPr id="3" name="Content Placeholder 2"/>
          <p:cNvSpPr>
            <a:spLocks noGrp="1"/>
          </p:cNvSpPr>
          <p:nvPr>
            <p:ph idx="1"/>
          </p:nvPr>
        </p:nvSpPr>
        <p:spPr/>
        <p:txBody>
          <a:bodyPr/>
          <a:lstStyle/>
          <a:p>
            <a:r>
              <a:rPr lang="en-US" dirty="0" smtClean="0"/>
              <a:t>For the </a:t>
            </a:r>
            <a:r>
              <a:rPr lang="en-US" dirty="0" err="1" smtClean="0"/>
              <a:t>Tru</a:t>
            </a:r>
            <a:r>
              <a:rPr lang="en-US" dirty="0" smtClean="0"/>
              <a:t>-Media </a:t>
            </a:r>
            <a:r>
              <a:rPr lang="en-US" dirty="0" err="1" smtClean="0"/>
              <a:t>hackathon</a:t>
            </a:r>
            <a:r>
              <a:rPr lang="en-US" dirty="0" smtClean="0"/>
              <a:t>, I re-calculated stuff for each pitcher, from both the provided database, and the </a:t>
            </a:r>
            <a:r>
              <a:rPr lang="en-US" dirty="0" err="1" smtClean="0"/>
              <a:t>PitchFx</a:t>
            </a:r>
            <a:r>
              <a:rPr lang="en-US" dirty="0" smtClean="0"/>
              <a:t> database </a:t>
            </a:r>
          </a:p>
          <a:p>
            <a:pPr lvl="1"/>
            <a:r>
              <a:rPr lang="en-US" dirty="0" smtClean="0">
                <a:hlinkClick r:id="rId2"/>
              </a:rPr>
              <a:t>http://www.baseballheatmaps.com/pitch-fx-download/</a:t>
            </a:r>
            <a:endParaRPr lang="en-US" dirty="0" smtClean="0"/>
          </a:p>
          <a:p>
            <a:r>
              <a:rPr lang="en-US" dirty="0" smtClean="0"/>
              <a:t>Previously, stuff was calculated from yearly averages for each starting pitcher</a:t>
            </a:r>
          </a:p>
          <a:p>
            <a:r>
              <a:rPr lang="en-US" dirty="0" smtClean="0"/>
              <a:t>For this analysis, I calculated stuff on a game by game basis</a:t>
            </a:r>
            <a:endParaRPr lang="en-US" dirty="0"/>
          </a:p>
        </p:txBody>
      </p:sp>
    </p:spTree>
    <p:extLst>
      <p:ext uri="{BB962C8B-B14F-4D97-AF65-F5344CB8AC3E}">
        <p14:creationId xmlns:p14="http://schemas.microsoft.com/office/powerpoint/2010/main" val="1108961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by Game calculation</a:t>
            </a:r>
            <a:endParaRPr lang="en-US" dirty="0"/>
          </a:p>
        </p:txBody>
      </p:sp>
      <p:sp>
        <p:nvSpPr>
          <p:cNvPr id="3" name="Content Placeholder 2"/>
          <p:cNvSpPr>
            <a:spLocks noGrp="1"/>
          </p:cNvSpPr>
          <p:nvPr>
            <p:ph idx="1"/>
          </p:nvPr>
        </p:nvSpPr>
        <p:spPr/>
        <p:txBody>
          <a:bodyPr/>
          <a:lstStyle/>
          <a:p>
            <a:r>
              <a:rPr lang="en-US" dirty="0" smtClean="0"/>
              <a:t>A pitch had to be thrown 5 times in a game for it to be included in the analysis</a:t>
            </a:r>
          </a:p>
          <a:p>
            <a:r>
              <a:rPr lang="en-US" dirty="0" err="1" smtClean="0"/>
              <a:t>Eephus</a:t>
            </a:r>
            <a:r>
              <a:rPr lang="en-US" dirty="0" smtClean="0"/>
              <a:t> pitches and screw-balls were not included</a:t>
            </a:r>
          </a:p>
          <a:p>
            <a:r>
              <a:rPr lang="en-US" dirty="0" smtClean="0"/>
              <a:t>Stuff was calculated for each pitcher, for every game they appeared in</a:t>
            </a:r>
          </a:p>
          <a:p>
            <a:r>
              <a:rPr lang="en-US" dirty="0" smtClean="0"/>
              <a:t>Average stuff was then calculated over the course of the season</a:t>
            </a:r>
          </a:p>
        </p:txBody>
      </p:sp>
    </p:spTree>
    <p:extLst>
      <p:ext uri="{BB962C8B-B14F-4D97-AF65-F5344CB8AC3E}">
        <p14:creationId xmlns:p14="http://schemas.microsoft.com/office/powerpoint/2010/main" val="63926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Stuff Averages</a:t>
            </a:r>
            <a:endParaRPr lang="en-US" dirty="0"/>
          </a:p>
        </p:txBody>
      </p:sp>
      <p:sp>
        <p:nvSpPr>
          <p:cNvPr id="3" name="Content Placeholder 2"/>
          <p:cNvSpPr>
            <a:spLocks noGrp="1"/>
          </p:cNvSpPr>
          <p:nvPr>
            <p:ph idx="1"/>
          </p:nvPr>
        </p:nvSpPr>
        <p:spPr>
          <a:xfrm>
            <a:off x="838200" y="1825625"/>
            <a:ext cx="7378874" cy="4351338"/>
          </a:xfrm>
        </p:spPr>
        <p:txBody>
          <a:bodyPr/>
          <a:lstStyle/>
          <a:p>
            <a:r>
              <a:rPr lang="en-US" dirty="0" smtClean="0"/>
              <a:t>The range of calculated stuff went from -3.38 (R.A. Dickey) to 4.16 (Jake </a:t>
            </a:r>
            <a:r>
              <a:rPr lang="en-US" dirty="0" err="1" smtClean="0"/>
              <a:t>Arrieta</a:t>
            </a:r>
            <a:r>
              <a:rPr lang="en-US" dirty="0" smtClean="0"/>
              <a:t>).</a:t>
            </a:r>
          </a:p>
          <a:p>
            <a:r>
              <a:rPr lang="en-US" dirty="0" smtClean="0"/>
              <a:t>50</a:t>
            </a:r>
            <a:r>
              <a:rPr lang="en-US" baseline="30000" dirty="0" smtClean="0"/>
              <a:t>th</a:t>
            </a:r>
            <a:r>
              <a:rPr lang="en-US" dirty="0" smtClean="0"/>
              <a:t> percentile stuff was 0.44 </a:t>
            </a:r>
          </a:p>
          <a:p>
            <a:pPr lvl="1"/>
            <a:r>
              <a:rPr lang="en-US" dirty="0" smtClean="0"/>
              <a:t>Example: Matt Shoemaker, Brandon Morrow</a:t>
            </a:r>
          </a:p>
          <a:p>
            <a:r>
              <a:rPr lang="en-US" dirty="0" smtClean="0"/>
              <a:t> To be included in further calculations</a:t>
            </a:r>
          </a:p>
          <a:p>
            <a:pPr lvl="1"/>
            <a:r>
              <a:rPr lang="en-US" dirty="0" smtClean="0"/>
              <a:t>Stuff was calculated for all games where a pitcher threw a minimum of 75 pitches</a:t>
            </a:r>
            <a:endParaRPr lang="en-US" dirty="0"/>
          </a:p>
        </p:txBody>
      </p:sp>
      <p:pic>
        <p:nvPicPr>
          <p:cNvPr id="4" name="Picture 3"/>
          <p:cNvPicPr>
            <a:picLocks noChangeAspect="1"/>
          </p:cNvPicPr>
          <p:nvPr/>
        </p:nvPicPr>
        <p:blipFill>
          <a:blip r:embed="rId2"/>
          <a:stretch>
            <a:fillRect/>
          </a:stretch>
        </p:blipFill>
        <p:spPr>
          <a:xfrm>
            <a:off x="8538663" y="365125"/>
            <a:ext cx="2815137" cy="6167514"/>
          </a:xfrm>
          <a:prstGeom prst="rect">
            <a:avLst/>
          </a:prstGeom>
        </p:spPr>
      </p:pic>
    </p:spTree>
    <p:extLst>
      <p:ext uri="{BB962C8B-B14F-4D97-AF65-F5344CB8AC3E}">
        <p14:creationId xmlns:p14="http://schemas.microsoft.com/office/powerpoint/2010/main" val="860877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Stuff results</a:t>
            </a:r>
            <a:endParaRPr lang="en-US" dirty="0"/>
          </a:p>
        </p:txBody>
      </p:sp>
      <p:sp>
        <p:nvSpPr>
          <p:cNvPr id="4" name="Text Placeholder 3"/>
          <p:cNvSpPr>
            <a:spLocks noGrp="1"/>
          </p:cNvSpPr>
          <p:nvPr>
            <p:ph type="body" idx="1"/>
          </p:nvPr>
        </p:nvSpPr>
        <p:spPr/>
        <p:txBody>
          <a:bodyPr/>
          <a:lstStyle/>
          <a:p>
            <a:pPr algn="ctr"/>
            <a:r>
              <a:rPr lang="en-US" dirty="0" smtClean="0"/>
              <a:t>Stuff with </a:t>
            </a:r>
            <a:r>
              <a:rPr lang="en-US" dirty="0" err="1" smtClean="0"/>
              <a:t>xFIP</a:t>
            </a:r>
            <a:r>
              <a:rPr lang="en-US" dirty="0" smtClean="0"/>
              <a:t>: r = -0.38</a:t>
            </a:r>
            <a:endParaRPr lang="en-US" dirty="0"/>
          </a:p>
        </p:txBody>
      </p:sp>
      <p:sp>
        <p:nvSpPr>
          <p:cNvPr id="5" name="Text Placeholder 4"/>
          <p:cNvSpPr>
            <a:spLocks noGrp="1"/>
          </p:cNvSpPr>
          <p:nvPr>
            <p:ph type="body" sz="quarter" idx="3"/>
          </p:nvPr>
        </p:nvSpPr>
        <p:spPr/>
        <p:txBody>
          <a:bodyPr/>
          <a:lstStyle/>
          <a:p>
            <a:pPr algn="ctr"/>
            <a:r>
              <a:rPr lang="en-US" dirty="0" smtClean="0"/>
              <a:t>Stuff with k/9: r = 0.40</a:t>
            </a:r>
            <a:endParaRPr lang="en-US" dirty="0"/>
          </a:p>
        </p:txBody>
      </p:sp>
      <p:pic>
        <p:nvPicPr>
          <p:cNvPr id="8" name="Picture 7"/>
          <p:cNvPicPr>
            <a:picLocks noChangeAspect="1"/>
          </p:cNvPicPr>
          <p:nvPr/>
        </p:nvPicPr>
        <p:blipFill>
          <a:blip r:embed="rId2"/>
          <a:stretch>
            <a:fillRect/>
          </a:stretch>
        </p:blipFill>
        <p:spPr>
          <a:xfrm>
            <a:off x="1240077" y="2477948"/>
            <a:ext cx="4150800" cy="4150800"/>
          </a:xfrm>
          <a:prstGeom prst="rect">
            <a:avLst/>
          </a:prstGeom>
        </p:spPr>
      </p:pic>
      <p:pic>
        <p:nvPicPr>
          <p:cNvPr id="9" name="Picture 8"/>
          <p:cNvPicPr>
            <a:picLocks noChangeAspect="1"/>
          </p:cNvPicPr>
          <p:nvPr/>
        </p:nvPicPr>
        <p:blipFill>
          <a:blip r:embed="rId3"/>
          <a:stretch>
            <a:fillRect/>
          </a:stretch>
        </p:blipFill>
        <p:spPr>
          <a:xfrm>
            <a:off x="6913322" y="2477948"/>
            <a:ext cx="4147160" cy="4147160"/>
          </a:xfrm>
          <a:prstGeom prst="rect">
            <a:avLst/>
          </a:prstGeom>
        </p:spPr>
      </p:pic>
    </p:spTree>
    <p:extLst>
      <p:ext uri="{BB962C8B-B14F-4D97-AF65-F5344CB8AC3E}">
        <p14:creationId xmlns:p14="http://schemas.microsoft.com/office/powerpoint/2010/main" val="7059702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TotalTime>
  <Words>974</Words>
  <Application>Microsoft Macintosh PowerPoint</Application>
  <PresentationFormat>Widescreen</PresentationFormat>
  <Paragraphs>121</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Calibri</vt:lpstr>
      <vt:lpstr>verdana</vt:lpstr>
      <vt:lpstr>Arial</vt:lpstr>
      <vt:lpstr>Office Theme</vt:lpstr>
      <vt:lpstr>The “stuff” calculation Development and Utility</vt:lpstr>
      <vt:lpstr>What is “stuff”?</vt:lpstr>
      <vt:lpstr>Defining stuff</vt:lpstr>
      <vt:lpstr>Defining Stuff</vt:lpstr>
      <vt:lpstr>Defining Stuff - Example</vt:lpstr>
      <vt:lpstr>Testing Stuff</vt:lpstr>
      <vt:lpstr>Game by Game calculation</vt:lpstr>
      <vt:lpstr>Stuff Averages</vt:lpstr>
      <vt:lpstr>Stuff results</vt:lpstr>
      <vt:lpstr>Stuff Results</vt:lpstr>
      <vt:lpstr>Top ”Stuff” in 2015</vt:lpstr>
      <vt:lpstr>Further Utility – Stuff and Age</vt:lpstr>
      <vt:lpstr>Stuff and Age</vt:lpstr>
      <vt:lpstr>Stuff and Injury – Case Studies</vt:lpstr>
      <vt:lpstr>Stuff and Injury – AJ Burnett</vt:lpstr>
      <vt:lpstr>Stuff and Injury – Yordano Ventura</vt:lpstr>
      <vt:lpstr>Stuff and Injury – Justin Verlander</vt:lpstr>
      <vt:lpstr>Stuff and Injury – Tim Lincecum</vt:lpstr>
      <vt:lpstr>Stuff – A summary</vt:lpstr>
      <vt:lpstr>See how stuff has changed</vt:lpstr>
      <vt:lpstr>Additional Information</vt:lpstr>
      <vt:lpstr>MySQL Queries - from PitchFX</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“stuff” calculation Development and Utility</dc:title>
  <dc:creator>Michael Sonne</dc:creator>
  <cp:lastModifiedBy>Michael Sonne</cp:lastModifiedBy>
  <cp:revision>17</cp:revision>
  <cp:lastPrinted>2016-01-03T03:15:26Z</cp:lastPrinted>
  <dcterms:created xsi:type="dcterms:W3CDTF">2016-01-02T21:29:16Z</dcterms:created>
  <dcterms:modified xsi:type="dcterms:W3CDTF">2016-01-03T03:19:27Z</dcterms:modified>
</cp:coreProperties>
</file>